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74" r:id="rId11"/>
    <p:sldId id="275" r:id="rId12"/>
    <p:sldId id="270" r:id="rId13"/>
    <p:sldId id="269" r:id="rId14"/>
    <p:sldId id="271" r:id="rId15"/>
    <p:sldId id="272" r:id="rId16"/>
    <p:sldId id="273" r:id="rId17"/>
    <p:sldId id="280" r:id="rId18"/>
    <p:sldId id="281" r:id="rId19"/>
    <p:sldId id="278" r:id="rId20"/>
    <p:sldId id="279" r:id="rId21"/>
    <p:sldId id="282" r:id="rId22"/>
    <p:sldId id="277" r:id="rId23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9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3"/>
    <p:restoredTop sz="94915"/>
  </p:normalViewPr>
  <p:slideViewPr>
    <p:cSldViewPr>
      <p:cViewPr varScale="1">
        <p:scale>
          <a:sx n="77" d="100"/>
          <a:sy n="77" d="100"/>
        </p:scale>
        <p:origin x="92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C370B-BCE7-7046-AC2F-F727200BD01B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79320-F57F-AE4A-8FD5-9C098F64E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2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κεφαλίδας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46EDD-CD39-4691-A435-168425397D19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4" name="3 - Θέση εικόνας διαφάνειας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4 - Θέση σημειώσεων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03462-4403-4BF0-B15A-85C44FDAE4D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6153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4927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45747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90977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08101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81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7371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3270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438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5611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3123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64437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87937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489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0670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92076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99124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32681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723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81356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B308-FAC7-41E2-B439-66874239786B}" type="slidenum">
              <a:rPr lang="el-GR" smtClean="0"/>
              <a:pPr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6049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Υπότιτλος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Κάντε κλικ για να επεξεργαστείτε τον υπότιτλο του υποδείγματος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890664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Review Meeting M12, Brussels, 26/6/18</a:t>
            </a:r>
            <a:endParaRPr lang="el-G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Κατακόρυφος τίτλος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ατακόρυφου κειμένου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Αντι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4" name="3 - Θέση περιεχομένου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4 - Θέση κειμένου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6" name="5 - Θέση περιεχομένου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6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8" name="7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8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4" name="3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4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3" name="2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εικόνας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3 - Θέση κειμένου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Kλικ για επεξεργασία των στυλ του υποδείγματος</a:t>
            </a:r>
          </a:p>
        </p:txBody>
      </p:sp>
      <p:sp>
        <p:nvSpPr>
          <p:cNvPr id="5" name="4 - Θέση ημερομηνίας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8909-9202-49B2-A774-32E89DC9B0C7}" type="datetimeFigureOut">
              <a:rPr lang="el-GR" smtClean="0"/>
              <a:t>28/6/2019</a:t>
            </a:fld>
            <a:endParaRPr lang="el-GR"/>
          </a:p>
        </p:txBody>
      </p:sp>
      <p:sp>
        <p:nvSpPr>
          <p:cNvPr id="6" name="5 - Θέση υποσέλιδου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6 - Θέση αριθμού διαφάνειας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τίτλου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Kλικ για επεξεργασία του τίτλου</a:t>
            </a:r>
            <a:endParaRPr lang="el-GR"/>
          </a:p>
        </p:txBody>
      </p:sp>
      <p:sp>
        <p:nvSpPr>
          <p:cNvPr id="3" name="2 - Θέση κειμένου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Kλικ για επεξεργασία των στυλ του υποδείγματος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3 - Θέση ημερομηνίας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Review Meeting M12, Brussels, 26/6/18</a:t>
            </a:r>
            <a:endParaRPr lang="el-GR" dirty="0"/>
          </a:p>
        </p:txBody>
      </p:sp>
      <p:sp>
        <p:nvSpPr>
          <p:cNvPr id="5" name="4 - Θέση υποσέλιδου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5 - Θέση αριθμού διαφάνειας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5601E-40BB-4202-B16D-C9EF82EE5DDD}" type="slidenum">
              <a:rPr lang="el-GR" smtClean="0"/>
              <a:t>‹#›</a:t>
            </a:fld>
            <a:endParaRPr 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jpe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.jpe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5" Type="http://schemas.openxmlformats.org/officeDocument/2006/relationships/image" Target="../media/image37.gif"/><Relationship Id="rId4" Type="http://schemas.openxmlformats.org/officeDocument/2006/relationships/image" Target="../media/image8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3.jpe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gif"/><Relationship Id="rId5" Type="http://schemas.openxmlformats.org/officeDocument/2006/relationships/image" Target="../media/image8.gif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5.gif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3.jpeg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gif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gi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eorge Papadakis\SkyDrive\Lab\CATCH-U-DNA\catchU.jpg"/>
          <p:cNvPicPr>
            <a:picLocks noChangeAspect="1" noChangeArrowheads="1"/>
          </p:cNvPicPr>
          <p:nvPr/>
        </p:nvPicPr>
        <p:blipFill>
          <a:blip r:embed="rId2" cstate="print"/>
          <a:srcRect t="24576" b="11088"/>
          <a:stretch>
            <a:fillRect/>
          </a:stretch>
        </p:blipFill>
        <p:spPr bwMode="auto">
          <a:xfrm>
            <a:off x="1043608" y="624569"/>
            <a:ext cx="6984776" cy="5238582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804248" y="6093296"/>
            <a:ext cx="2171700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- Ορθογώνιο"/>
          <p:cNvSpPr/>
          <p:nvPr/>
        </p:nvSpPr>
        <p:spPr>
          <a:xfrm>
            <a:off x="1187624" y="4725144"/>
            <a:ext cx="684076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 smtClean="0">
                <a:solidFill>
                  <a:schemeClr val="bg1"/>
                </a:solidFill>
              </a:rPr>
              <a:t>WP2</a:t>
            </a:r>
            <a:r>
              <a:rPr lang="en-US" sz="2400" i="1" dirty="0" smtClean="0">
                <a:solidFill>
                  <a:schemeClr val="bg1"/>
                </a:solidFill>
              </a:rPr>
              <a:t> –Task 2.4</a:t>
            </a:r>
          </a:p>
          <a:p>
            <a:r>
              <a:rPr lang="en-US" sz="2400" i="1" dirty="0" smtClean="0">
                <a:solidFill>
                  <a:schemeClr val="bg1"/>
                </a:solidFill>
              </a:rPr>
              <a:t>Acoustic Characterization of dissipative particles </a:t>
            </a:r>
            <a:endParaRPr lang="el-GR" sz="2400" i="1" dirty="0"/>
          </a:p>
        </p:txBody>
      </p:sp>
      <p:sp>
        <p:nvSpPr>
          <p:cNvPr id="10" name="Rectangle 9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4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04944" y="83369"/>
            <a:ext cx="1951175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9138" y="60538"/>
            <a:ext cx="551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Acoustic characterization of </a:t>
            </a:r>
          </a:p>
          <a:p>
            <a:pPr marL="514350" indent="-514350" algn="ctr"/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new dissipative particles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9684" y="3454930"/>
            <a:ext cx="124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Cholesterol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38506" y="3163544"/>
            <a:ext cx="857287" cy="250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45822" y="1862059"/>
            <a:ext cx="142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SLBs-NPs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0015" y="5832672"/>
            <a:ext cx="8662219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 Problem:</a:t>
            </a:r>
            <a:r>
              <a:rPr lang="en-US" sz="2800" b="1" dirty="0" smtClean="0"/>
              <a:t> Particles did not bind </a:t>
            </a:r>
            <a:r>
              <a:rPr lang="en-US" sz="2800" b="1" dirty="0" err="1" smtClean="0"/>
              <a:t>cholesterylated</a:t>
            </a:r>
            <a:r>
              <a:rPr lang="en-US" sz="2800" b="1" dirty="0" smtClean="0"/>
              <a:t> DNA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969045" y="1811249"/>
            <a:ext cx="142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Liposomes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099126"/>
              </p:ext>
            </p:extLst>
          </p:nvPr>
        </p:nvGraphicFramePr>
        <p:xfrm>
          <a:off x="2137311" y="2027028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7311" y="2027028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63393"/>
              </p:ext>
            </p:extLst>
          </p:nvPr>
        </p:nvGraphicFramePr>
        <p:xfrm>
          <a:off x="5551283" y="2046725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Graph" r:id="rId7" imgW="3920760" imgH="3000960" progId="Origin50.Graph">
                  <p:embed/>
                </p:oleObj>
              </mc:Choice>
              <mc:Fallback>
                <p:oleObj name="Graph" r:id="rId7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1283" y="2046725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212379" y="5087663"/>
            <a:ext cx="142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 – 5 Hz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76809" y="5087663"/>
            <a:ext cx="1426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400 – 800 Hz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2" y="1521385"/>
            <a:ext cx="2298391" cy="39871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86" y="875487"/>
            <a:ext cx="3919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Silica NPs functionalized with supported lipid bilayers </a:t>
            </a:r>
            <a:r>
              <a:rPr lang="en-US" sz="2000" dirty="0" smtClean="0">
                <a:solidFill>
                  <a:srgbClr val="FF0000"/>
                </a:solidFill>
              </a:rPr>
              <a:t>(BGU)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7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4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147866"/>
              </p:ext>
            </p:extLst>
          </p:nvPr>
        </p:nvGraphicFramePr>
        <p:xfrm>
          <a:off x="2411683" y="1305065"/>
          <a:ext cx="6624000" cy="5068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1683" y="1305065"/>
                        <a:ext cx="6624000" cy="5068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1" y="2166136"/>
            <a:ext cx="2520000" cy="37092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98818" y="1231408"/>
            <a:ext cx="3826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Streptavidin </a:t>
            </a:r>
          </a:p>
          <a:p>
            <a:pPr algn="ctr"/>
            <a:r>
              <a:rPr lang="en-US" sz="2400" dirty="0" smtClean="0"/>
              <a:t>coated beads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419872" y="6170601"/>
            <a:ext cx="4883300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Solid core particles are more dissipative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4944" y="83369"/>
            <a:ext cx="1951175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9138" y="60538"/>
            <a:ext cx="551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Acoustic characterization of </a:t>
            </a:r>
          </a:p>
          <a:p>
            <a:pPr marL="514350" indent="-514350" algn="ctr"/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new dissipative particles</a:t>
            </a:r>
          </a:p>
        </p:txBody>
      </p:sp>
    </p:spTree>
    <p:extLst>
      <p:ext uri="{BB962C8B-B14F-4D97-AF65-F5344CB8AC3E}">
        <p14:creationId xmlns:p14="http://schemas.microsoft.com/office/powerpoint/2010/main" val="366261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68760"/>
            <a:ext cx="4767485" cy="41944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077" y="196532"/>
            <a:ext cx="1851789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2</a:t>
            </a:r>
            <a:endParaRPr lang="el-GR" sz="2800" b="1" i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7281" y="221119"/>
            <a:ext cx="607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to lower down the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Limit of detection (LOD)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462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27080" y="1130930"/>
            <a:ext cx="421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Limit of Detection (LOD)</a:t>
            </a:r>
            <a:r>
              <a:rPr lang="en-US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/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Scheme 1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(21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50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and 75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52" y="4069018"/>
            <a:ext cx="1395918" cy="72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9648" y="2477362"/>
            <a:ext cx="148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(1) Capturing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85" y="3839526"/>
            <a:ext cx="828000" cy="828000"/>
          </a:xfrm>
          <a:prstGeom prst="rect">
            <a:avLst/>
          </a:prstGeom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2575462" y="2946467"/>
            <a:ext cx="937708" cy="1008000"/>
            <a:chOff x="1844920" y="1767157"/>
            <a:chExt cx="2360180" cy="253712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60934">
              <a:off x="1398090" y="3490026"/>
              <a:ext cx="1340505" cy="28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023795">
              <a:off x="1318667" y="2293410"/>
              <a:ext cx="1340505" cy="28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71933">
              <a:off x="2562948" y="2380322"/>
              <a:ext cx="1340505" cy="288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2282">
              <a:off x="2259447" y="3597142"/>
              <a:ext cx="1340505" cy="288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73557">
              <a:off x="3367263" y="3144212"/>
              <a:ext cx="1340513" cy="33516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76631" y="3767941"/>
            <a:ext cx="1483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NAv</a:t>
            </a:r>
            <a:r>
              <a:rPr lang="en-US" sz="1200" dirty="0" smtClean="0"/>
              <a:t>-Biotin</a:t>
            </a:r>
            <a:endParaRPr lang="en-US" sz="1200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428011" y="3712668"/>
            <a:ext cx="886112" cy="4441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29" y="4081255"/>
            <a:ext cx="1395918" cy="72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409171" y="2489801"/>
            <a:ext cx="148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(2) Detection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678330" y="3415446"/>
            <a:ext cx="605663" cy="4909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 rot="5400000">
            <a:off x="7542026" y="2692213"/>
            <a:ext cx="815925" cy="895459"/>
            <a:chOff x="2232459" y="3915296"/>
            <a:chExt cx="815925" cy="89545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360" y="3921317"/>
              <a:ext cx="256862" cy="2480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459" y="4236340"/>
              <a:ext cx="256862" cy="24808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046" y="4237093"/>
              <a:ext cx="256862" cy="24808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114" y="3915296"/>
              <a:ext cx="256862" cy="24808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522" y="4351209"/>
              <a:ext cx="256862" cy="24808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110" y="4562668"/>
              <a:ext cx="256862" cy="248087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5497218" y="4962714"/>
            <a:ext cx="1483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Cholesterol binding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39077" y="196532"/>
            <a:ext cx="1851789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2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7281" y="221119"/>
            <a:ext cx="607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to lower down the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Limit of detection (LOD)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10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4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09364"/>
              </p:ext>
            </p:extLst>
          </p:nvPr>
        </p:nvGraphicFramePr>
        <p:xfrm>
          <a:off x="1445870" y="1849144"/>
          <a:ext cx="5760000" cy="4406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5870" y="1849144"/>
                        <a:ext cx="5760000" cy="4406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92387" y="2119058"/>
            <a:ext cx="174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POPC 200 nm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7868" y="3660160"/>
            <a:ext cx="174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POPC 50 nm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30521" y="4263491"/>
            <a:ext cx="174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LOD </a:t>
            </a:r>
            <a:r>
              <a:rPr lang="en-US" dirty="0" smtClean="0">
                <a:solidFill>
                  <a:srgbClr val="FF0000"/>
                </a:solidFill>
                <a:sym typeface="Symbol" panose="05050102010706020507" pitchFamily="18" charset="2"/>
              </a:rPr>
              <a:t> 2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1541" y="4578997"/>
            <a:ext cx="174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LOD </a:t>
            </a: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 10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6832" y="5930116"/>
            <a:ext cx="820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200 nm POPC is </a:t>
            </a:r>
            <a:r>
              <a:rPr lang="en-US" sz="2800" dirty="0">
                <a:solidFill>
                  <a:srgbClr val="FF0000"/>
                </a:solidFill>
              </a:rPr>
              <a:t>5</a:t>
            </a:r>
            <a:r>
              <a:rPr lang="en-US" sz="2800" dirty="0" smtClean="0">
                <a:solidFill>
                  <a:srgbClr val="FF0000"/>
                </a:solidFill>
              </a:rPr>
              <a:t>-fold </a:t>
            </a:r>
            <a:r>
              <a:rPr lang="en-US" sz="2800" dirty="0">
                <a:solidFill>
                  <a:srgbClr val="FF0000"/>
                </a:solidFill>
              </a:rPr>
              <a:t>more sensitive</a:t>
            </a:r>
            <a:r>
              <a:rPr lang="en-US" sz="2800" dirty="0"/>
              <a:t> than 50 nm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25870" y="2524780"/>
            <a:ext cx="613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rgbClr val="0000FF"/>
                </a:solidFill>
              </a:rPr>
              <a:t>21 </a:t>
            </a:r>
            <a:r>
              <a:rPr lang="en-US" sz="1200" dirty="0" err="1">
                <a:solidFill>
                  <a:srgbClr val="0000FF"/>
                </a:solidFill>
              </a:rPr>
              <a:t>bp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en-US" sz="1200" dirty="0">
                <a:solidFill>
                  <a:srgbClr val="008000"/>
                </a:solidFill>
              </a:rPr>
              <a:t>50 </a:t>
            </a:r>
            <a:r>
              <a:rPr lang="en-US" sz="1200" dirty="0" err="1">
                <a:solidFill>
                  <a:srgbClr val="008000"/>
                </a:solidFill>
              </a:rPr>
              <a:t>bp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</a:p>
          <a:p>
            <a:pPr lvl="0"/>
            <a:r>
              <a:rPr lang="en-US" sz="1200" dirty="0">
                <a:solidFill>
                  <a:srgbClr val="FF9900"/>
                </a:solidFill>
              </a:rPr>
              <a:t>75 </a:t>
            </a:r>
            <a:r>
              <a:rPr lang="en-US" sz="1200" dirty="0" err="1">
                <a:solidFill>
                  <a:srgbClr val="FF9900"/>
                </a:solidFill>
              </a:rPr>
              <a:t>bp</a:t>
            </a:r>
            <a:r>
              <a:rPr lang="en-US" sz="1200" dirty="0">
                <a:solidFill>
                  <a:prstClr val="black"/>
                </a:solidFill>
              </a:rPr>
              <a:t>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67833" y="3988241"/>
            <a:ext cx="613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/>
              <a:t>21 </a:t>
            </a:r>
            <a:r>
              <a:rPr lang="en-US" sz="1200" dirty="0" err="1"/>
              <a:t>bp</a:t>
            </a:r>
            <a:r>
              <a:rPr lang="en-US" sz="1200" dirty="0"/>
              <a:t> </a:t>
            </a:r>
          </a:p>
          <a:p>
            <a:pPr lvl="0"/>
            <a:r>
              <a:rPr lang="en-US" sz="1200" dirty="0">
                <a:solidFill>
                  <a:srgbClr val="FF0000"/>
                </a:solidFill>
              </a:rPr>
              <a:t>50 </a:t>
            </a:r>
            <a:r>
              <a:rPr lang="en-US" sz="1200" dirty="0" err="1">
                <a:solidFill>
                  <a:srgbClr val="FF0000"/>
                </a:solidFill>
              </a:rPr>
              <a:t>bp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</a:p>
          <a:p>
            <a:pPr lvl="0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75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bp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7080" y="855387"/>
            <a:ext cx="421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Limit of Detection (LOD)</a:t>
            </a:r>
            <a:r>
              <a:rPr lang="en-US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/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Scheme 1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(21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50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and 75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04661" y="5074935"/>
            <a:ext cx="2932044" cy="72000"/>
          </a:xfrm>
          <a:prstGeom prst="rect">
            <a:avLst/>
          </a:prstGeom>
          <a:solidFill>
            <a:srgbClr val="FF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7853742">
            <a:off x="2797377" y="3767429"/>
            <a:ext cx="4218594" cy="72000"/>
          </a:xfrm>
          <a:prstGeom prst="rect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7853742">
            <a:off x="3409058" y="3773984"/>
            <a:ext cx="4275264" cy="72000"/>
          </a:xfrm>
          <a:prstGeom prst="rect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39077" y="196532"/>
            <a:ext cx="1851789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2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7281" y="221119"/>
            <a:ext cx="607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to lower down the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Limit of detection (LOD)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644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27080" y="1260133"/>
            <a:ext cx="421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Limit of Detection (LOD)</a:t>
            </a:r>
            <a:r>
              <a:rPr lang="en-US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/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Scheme 2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(132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8" y="4746971"/>
            <a:ext cx="1924898" cy="7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3900" y="2790259"/>
            <a:ext cx="148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(1) Capturing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0258" y="4436543"/>
            <a:ext cx="1483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NAv</a:t>
            </a:r>
            <a:r>
              <a:rPr lang="en-US" sz="1200" dirty="0" smtClean="0"/>
              <a:t>-Biotin</a:t>
            </a:r>
            <a:endParaRPr lang="en-US" sz="1200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681592" y="3809453"/>
            <a:ext cx="900366" cy="792000"/>
            <a:chOff x="967554" y="3685146"/>
            <a:chExt cx="1426765" cy="1255045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17269">
              <a:off x="1386317" y="3685146"/>
              <a:ext cx="1008002" cy="108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84481">
              <a:off x="1797264" y="4382190"/>
              <a:ext cx="1008002" cy="10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71562">
              <a:off x="967554" y="4079825"/>
              <a:ext cx="1008002" cy="10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59506">
              <a:off x="1136842" y="4535942"/>
              <a:ext cx="1008001" cy="108000"/>
            </a:xfrm>
            <a:prstGeom prst="rect">
              <a:avLst/>
            </a:prstGeom>
          </p:spPr>
        </p:pic>
      </p:grpSp>
      <p:cxnSp>
        <p:nvCxnSpPr>
          <p:cNvPr id="18" name="Straight Arrow Connector 17"/>
          <p:cNvCxnSpPr/>
          <p:nvPr/>
        </p:nvCxnSpPr>
        <p:spPr>
          <a:xfrm flipH="1">
            <a:off x="1394001" y="4627822"/>
            <a:ext cx="283487" cy="231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79200" y="2790259"/>
            <a:ext cx="187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(2a) Hybridization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18347" y="5695412"/>
            <a:ext cx="1483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Cholesterol binding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93273" y="3460542"/>
            <a:ext cx="995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DNA-1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819049" y="2790259"/>
            <a:ext cx="187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(2b) Detection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66" y="4689622"/>
            <a:ext cx="828000" cy="82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135" y="4749050"/>
            <a:ext cx="2142856" cy="7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06" y="4743622"/>
            <a:ext cx="2142856" cy="720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 rot="5400000">
            <a:off x="6934070" y="3534548"/>
            <a:ext cx="815925" cy="895459"/>
            <a:chOff x="2232459" y="3915296"/>
            <a:chExt cx="815925" cy="89545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360" y="3921317"/>
              <a:ext cx="256862" cy="2480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459" y="4236340"/>
              <a:ext cx="256862" cy="24808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046" y="4237093"/>
              <a:ext cx="256862" cy="24808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0114" y="3915296"/>
              <a:ext cx="256862" cy="24808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522" y="4351209"/>
              <a:ext cx="256862" cy="24808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110" y="4562668"/>
              <a:ext cx="256862" cy="248087"/>
            </a:xfrm>
            <a:prstGeom prst="rect">
              <a:avLst/>
            </a:prstGeom>
          </p:spPr>
        </p:pic>
      </p:grpSp>
      <p:cxnSp>
        <p:nvCxnSpPr>
          <p:cNvPr id="33" name="Straight Arrow Connector 32"/>
          <p:cNvCxnSpPr/>
          <p:nvPr/>
        </p:nvCxnSpPr>
        <p:spPr>
          <a:xfrm flipH="1">
            <a:off x="4478671" y="4558652"/>
            <a:ext cx="283487" cy="2315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616166" y="4421140"/>
            <a:ext cx="173596" cy="2066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59148" y="3455011"/>
            <a:ext cx="995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DNA-2</a:t>
            </a:r>
            <a:endParaRPr lang="en-US" sz="1400" dirty="0"/>
          </a:p>
        </p:txBody>
      </p: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4462957" y="3682831"/>
            <a:ext cx="941592" cy="576000"/>
            <a:chOff x="5985103" y="5575434"/>
            <a:chExt cx="1718997" cy="105156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60125">
              <a:off x="6652538" y="5645914"/>
              <a:ext cx="1051562" cy="2225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164644">
              <a:off x="5570574" y="5989963"/>
              <a:ext cx="1051562" cy="22250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3879">
              <a:off x="6651885" y="6046637"/>
              <a:ext cx="1051562" cy="22250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521449">
              <a:off x="6190368" y="6312283"/>
              <a:ext cx="1051562" cy="222504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6109773" y="3434329"/>
            <a:ext cx="995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Liposomes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4581495" y="5430108"/>
            <a:ext cx="965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Cholesterol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139077" y="196532"/>
            <a:ext cx="1851789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2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47281" y="221119"/>
            <a:ext cx="607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to lower down the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Limit of detection (LOD)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93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4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27080" y="1260133"/>
            <a:ext cx="421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Limit of Detection (LOD)</a:t>
            </a:r>
            <a:r>
              <a:rPr lang="en-US" sz="2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/>
            <a:r>
              <a:rPr lang="en-US" sz="2000" u="sng" dirty="0" smtClean="0">
                <a:latin typeface="Arial" pitchFamily="34" charset="0"/>
                <a:cs typeface="Arial" pitchFamily="34" charset="0"/>
              </a:rPr>
              <a:t>Scheme 2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(132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0881189"/>
              </p:ext>
            </p:extLst>
          </p:nvPr>
        </p:nvGraphicFramePr>
        <p:xfrm>
          <a:off x="1543698" y="1892084"/>
          <a:ext cx="6048000" cy="4627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3698" y="1892084"/>
                        <a:ext cx="6048000" cy="4627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725075" y="2048018"/>
            <a:ext cx="174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POPC 200 nm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66204" y="4063958"/>
            <a:ext cx="1744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LOD </a:t>
            </a:r>
            <a:r>
              <a:rPr lang="en-US" sz="1600" dirty="0" smtClean="0">
                <a:sym typeface="Symbol" panose="05050102010706020507" pitchFamily="18" charset="2"/>
              </a:rPr>
              <a:t>2</a:t>
            </a:r>
            <a:r>
              <a:rPr lang="en-US" sz="1600" dirty="0" smtClean="0"/>
              <a:t> </a:t>
            </a:r>
            <a:r>
              <a:rPr lang="en-US" sz="1600" dirty="0" err="1"/>
              <a:t>pM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366204" y="4960732"/>
            <a:ext cx="1744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66"/>
                </a:solidFill>
              </a:rPr>
              <a:t>LOD </a:t>
            </a:r>
            <a:r>
              <a:rPr lang="en-US" sz="1600" dirty="0" smtClean="0">
                <a:solidFill>
                  <a:srgbClr val="FF0066"/>
                </a:solidFill>
                <a:sym typeface="Symbol" panose="05050102010706020507" pitchFamily="18" charset="2"/>
              </a:rPr>
              <a:t>2</a:t>
            </a:r>
            <a:r>
              <a:rPr lang="en-US" sz="1600" dirty="0" smtClean="0">
                <a:solidFill>
                  <a:srgbClr val="FF0066"/>
                </a:solidFill>
              </a:rPr>
              <a:t> </a:t>
            </a:r>
            <a:r>
              <a:rPr lang="en-US" sz="1600" dirty="0" err="1">
                <a:solidFill>
                  <a:srgbClr val="FF0066"/>
                </a:solidFill>
              </a:rPr>
              <a:t>pM</a:t>
            </a:r>
            <a:endParaRPr lang="en-US" sz="1600" dirty="0">
              <a:solidFill>
                <a:srgbClr val="FF0066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49759" y="4399548"/>
            <a:ext cx="218660" cy="1675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17236" y="5130009"/>
            <a:ext cx="241853" cy="180802"/>
          </a:xfrm>
          <a:prstGeom prst="straightConnector1">
            <a:avLst/>
          </a:prstGeom>
          <a:ln w="127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2005" y="6074265"/>
            <a:ext cx="820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132 </a:t>
            </a:r>
            <a:r>
              <a:rPr lang="en-US" sz="2800" dirty="0" err="1" smtClean="0"/>
              <a:t>bp</a:t>
            </a:r>
            <a:r>
              <a:rPr lang="en-US" sz="2800" dirty="0" smtClean="0"/>
              <a:t> is equivalent to 21, 50 and 75 </a:t>
            </a:r>
            <a:r>
              <a:rPr lang="en-US" sz="2800" dirty="0" err="1" smtClean="0"/>
              <a:t>bp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39077" y="196532"/>
            <a:ext cx="1851789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2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47281" y="221119"/>
            <a:ext cx="6077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to lower down the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Limit of detection (LOD)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79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6280926" y="6580009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9077" y="196532"/>
            <a:ext cx="1703415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Summary:</a:t>
            </a:r>
            <a:endParaRPr lang="el-GR" sz="2800" b="1" i="1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2000" y="1229908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18:3</a:t>
            </a:r>
            <a:r>
              <a:rPr lang="en-US" sz="2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10" descr="https://avantilipids.com/images/structures/850355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68838" y="3317122"/>
            <a:ext cx="3769647" cy="68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377440" y="1232347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21123" y="145335"/>
            <a:ext cx="3408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Lipids (Tested M1-M12)</a:t>
            </a:r>
            <a:endParaRPr lang="en-US" sz="2400" i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5" name="Picture 6" descr="https://avantilipids.com/images/structures/850365s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69235" y="3569707"/>
            <a:ext cx="4114800" cy="5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7847484" y="122371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18:0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38958" y="5969464"/>
            <a:ext cx="1189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DPPC</a:t>
            </a:r>
          </a:p>
          <a:p>
            <a:pPr algn="ctr"/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+ 41 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67026" y="5962733"/>
            <a:ext cx="11192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DSPC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+ 55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368" y="6057904"/>
            <a:ext cx="1867819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DLPC</a:t>
            </a:r>
          </a:p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 </a:t>
            </a:r>
            <a:r>
              <a:rPr lang="en-US" sz="2000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sz="2000" i="1" baseline="-25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)  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60 </a:t>
            </a:r>
            <a:r>
              <a:rPr lang="en-US" sz="2000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ºC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0" name="Picture 12" descr="https://avantilipids.com/images/structures/850375s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6652" y="3536007"/>
            <a:ext cx="4156377" cy="68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2209800" y="1229824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l-GR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18:1</a:t>
            </a:r>
            <a:endParaRPr lang="en-US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97343" y="6086160"/>
            <a:ext cx="10550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DOPC</a:t>
            </a:r>
          </a:p>
          <a:p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17 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43" name="Picture 2" descr="C:\Users\gizpc\Desktop\c5sc02311d-f1_hi-res.gif"/>
          <p:cNvPicPr>
            <a:picLocks noChangeAspect="1" noChangeArrowheads="1"/>
          </p:cNvPicPr>
          <p:nvPr/>
        </p:nvPicPr>
        <p:blipFill>
          <a:blip r:embed="rId7" cstate="print"/>
          <a:srcRect l="13800" b="75407"/>
          <a:stretch>
            <a:fillRect/>
          </a:stretch>
        </p:blipFill>
        <p:spPr bwMode="auto">
          <a:xfrm rot="16200000">
            <a:off x="1955360" y="3512895"/>
            <a:ext cx="4119938" cy="766312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>
            <a:off x="3581767" y="6086160"/>
            <a:ext cx="1053494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POPC</a:t>
            </a:r>
          </a:p>
          <a:p>
            <a:r>
              <a:rPr 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 </a:t>
            </a:r>
            <a:r>
              <a:rPr 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r>
              <a:rPr 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07884" y="1240027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 / 18:1 </a:t>
            </a:r>
            <a:endParaRPr lang="en-US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23042" y="3546785"/>
            <a:ext cx="4099387" cy="63688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179874" y="757084"/>
            <a:ext cx="315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“Pure” Soft Particles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5810861" y="773841"/>
            <a:ext cx="3062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“Mixed” Rigid Particles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42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9077" y="196532"/>
            <a:ext cx="1703415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Summary:</a:t>
            </a:r>
            <a:endParaRPr lang="el-GR" sz="2800" b="1" i="1" dirty="0">
              <a:solidFill>
                <a:srgbClr val="FF0000"/>
              </a:solidFill>
            </a:endParaRPr>
          </a:p>
        </p:txBody>
      </p:sp>
      <p:pic>
        <p:nvPicPr>
          <p:cNvPr id="8" name="Picture 2" descr="https://avantilipids.com/images/structures/850345s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2743" y="3274473"/>
            <a:ext cx="3471696" cy="63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46065" y="1409326"/>
            <a:ext cx="701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14:0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0" y="1387223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12:0</a:t>
            </a:r>
            <a:r>
              <a:rPr lang="en-US" sz="20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0" descr="https://avantilipids.com/images/structures/850355s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78897" y="3441969"/>
            <a:ext cx="3769647" cy="68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12195" y="1357194"/>
            <a:ext cx="1436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16:0-14:0  </a:t>
            </a:r>
            <a:endParaRPr lang="en-US" sz="20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21123" y="145335"/>
            <a:ext cx="3580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itchFamily="34" charset="0"/>
                <a:cs typeface="Arial" pitchFamily="34" charset="0"/>
              </a:rPr>
              <a:t>Lipids (Tested M12-M24)</a:t>
            </a:r>
            <a:endParaRPr lang="en-US" sz="2400" i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6" descr="https://avantilipids.com/images/structures/850365s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79294" y="3694554"/>
            <a:ext cx="4114800" cy="5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952751" y="1348563"/>
            <a:ext cx="1295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18:0-14:0</a:t>
            </a:r>
            <a:endParaRPr 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7186" y="5933247"/>
            <a:ext cx="1189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PMPC</a:t>
            </a:r>
          </a:p>
          <a:p>
            <a:pPr algn="ctr"/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+ 27 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r>
              <a:rPr lang="en-US" sz="2000" dirty="0" smtClean="0">
                <a:solidFill>
                  <a:srgbClr val="00B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70435" y="6169257"/>
            <a:ext cx="11192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SMPC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+ 30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3396" y="5144158"/>
            <a:ext cx="1794082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DLPC 3.2 nm 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 </a:t>
            </a:r>
            <a:r>
              <a:rPr lang="en-US" sz="2000" i="1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ºC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95455" y="5468623"/>
            <a:ext cx="1260281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DMPC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+ 23 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r>
              <a:rPr lang="en-US" sz="2000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1" name="Picture 2" descr="C:\Users\gizpc\Desktop\c5sc02311d-f1_hi-res.gif"/>
          <p:cNvPicPr>
            <a:picLocks noChangeAspect="1" noChangeArrowheads="1"/>
          </p:cNvPicPr>
          <p:nvPr/>
        </p:nvPicPr>
        <p:blipFill>
          <a:blip r:embed="rId7" cstate="print"/>
          <a:srcRect l="13800" b="75407"/>
          <a:stretch>
            <a:fillRect/>
          </a:stretch>
        </p:blipFill>
        <p:spPr bwMode="auto">
          <a:xfrm rot="16200000">
            <a:off x="1611856" y="3453619"/>
            <a:ext cx="4119938" cy="766312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913953" y="5891307"/>
            <a:ext cx="1765227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POPC 3.9 nm</a:t>
            </a:r>
            <a:endParaRPr lang="en-US" sz="2000" dirty="0">
              <a:solidFill>
                <a:srgbClr val="7030A0"/>
              </a:solidFill>
            </a:endParaRPr>
          </a:p>
          <a:p>
            <a:pPr algn="ctr"/>
            <a:r>
              <a:rPr 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 </a:t>
            </a:r>
            <a:r>
              <a:rPr 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r>
              <a:rPr lang="en-US" sz="2000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64380" y="1387223"/>
            <a:ext cx="1492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16:0 / 18:1 </a:t>
            </a:r>
            <a:endParaRPr lang="en-US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6340" y="653787"/>
            <a:ext cx="4482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“Pure” </a:t>
            </a:r>
            <a:r>
              <a:rPr lang="en-US" sz="2400" dirty="0" err="1" smtClean="0"/>
              <a:t>SoftParticles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smtClean="0"/>
              <a:t>vs Membrane Thickness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5195916" y="777740"/>
            <a:ext cx="316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“Pure” Rigid Particles</a:t>
            </a:r>
            <a:endParaRPr lang="en-US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23426" y="3074423"/>
            <a:ext cx="322388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27584" y="1052736"/>
          <a:ext cx="7578668" cy="45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1440000"/>
                <a:gridCol w="1354667"/>
                <a:gridCol w="451556"/>
                <a:gridCol w="903111"/>
                <a:gridCol w="903111"/>
                <a:gridCol w="451556"/>
                <a:gridCol w="135466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Dissipation Capacity (10</a:t>
                      </a:r>
                      <a:r>
                        <a:rPr lang="en-US" sz="2400" baseline="30000" dirty="0" smtClean="0">
                          <a:solidFill>
                            <a:schemeClr val="tx1"/>
                          </a:solidFill>
                        </a:rPr>
                        <a:t>-6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/Hz)</a:t>
                      </a:r>
                      <a:r>
                        <a:rPr lang="en-US" sz="2400" baseline="30000" dirty="0" err="1" smtClean="0">
                          <a:solidFill>
                            <a:schemeClr val="tx1"/>
                          </a:solidFill>
                        </a:rPr>
                        <a:t>a,b,c</a:t>
                      </a:r>
                      <a:endParaRPr lang="en-US" sz="2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Phase of Lipid Bilayer </a:t>
                      </a:r>
                    </a:p>
                    <a:p>
                      <a:pPr algn="ctr"/>
                      <a:r>
                        <a:rPr lang="en-US" b="1" dirty="0" smtClean="0"/>
                        <a:t>“rigid”/solid vs “soft”/fluid</a:t>
                      </a:r>
                      <a:endParaRPr lang="en-US" b="1" dirty="0"/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Lipid</a:t>
                      </a:r>
                      <a:r>
                        <a:rPr lang="en-US" baseline="0" dirty="0" smtClean="0"/>
                        <a:t> Mixtures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DOPC:DPPC (100:0)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DOPC:DPPC (70:30)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DOPC:DPPC (50:50)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DOPC:DPPC (30:70)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0.073 ± 0.001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0.078 ± 0.001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0.087 ± 0.001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0.090 ± 0.002</a:t>
                      </a:r>
                    </a:p>
                  </a:txBody>
                  <a:tcPr anchor="ctr"/>
                </a:tc>
              </a:tr>
              <a:tr h="64080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Pure Particles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POPC                      (“fluid”)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SMPC                        (“solid”)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PMPC                       (“solid”)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0.073 ± 0.001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0.091 ± 0.002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0.107 ± 0.002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4080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DMPC at 25 </a:t>
                      </a:r>
                      <a:r>
                        <a:rPr lang="en-US" dirty="0" smtClean="0">
                          <a:sym typeface="Symbol" panose="05050102010706020507" pitchFamily="18" charset="2"/>
                        </a:rPr>
                        <a:t>C</a:t>
                      </a:r>
                    </a:p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(“fluid”)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DMPC at 16 </a:t>
                      </a:r>
                      <a:r>
                        <a:rPr lang="en-US" dirty="0" smtClean="0">
                          <a:sym typeface="Symbol" panose="05050102010706020507" pitchFamily="18" charset="2"/>
                        </a:rPr>
                        <a:t>C</a:t>
                      </a:r>
                    </a:p>
                    <a:p>
                      <a:pPr algn="ctr"/>
                      <a:r>
                        <a:rPr lang="en-US" dirty="0" smtClean="0">
                          <a:sym typeface="Symbol" panose="05050102010706020507" pitchFamily="18" charset="2"/>
                        </a:rPr>
                        <a:t>(“solid”)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0.079 ± 0.001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0.099 ± 0.001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4080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Bilayer thickness</a:t>
                      </a:r>
                      <a:endParaRPr lang="en-US" b="1" dirty="0"/>
                    </a:p>
                  </a:txBody>
                  <a:tcPr vert="vert27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Fatty Acid Chains</a:t>
                      </a:r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POPC (16:0-18:1)</a:t>
                      </a:r>
                    </a:p>
                    <a:p>
                      <a:pPr algn="ctr"/>
                      <a:r>
                        <a:rPr lang="en-US" dirty="0" smtClean="0"/>
                        <a:t>(“fluid”)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DMPC (14:0)</a:t>
                      </a:r>
                    </a:p>
                    <a:p>
                      <a:pPr algn="ctr"/>
                      <a:r>
                        <a:rPr lang="en-US" dirty="0" smtClean="0"/>
                        <a:t>(“fluid”)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DLPC (12:0)</a:t>
                      </a:r>
                    </a:p>
                    <a:p>
                      <a:pPr algn="ctr"/>
                      <a:r>
                        <a:rPr lang="en-US" dirty="0" smtClean="0"/>
                        <a:t>(“fluid”)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0.073 ± 0.001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0.079 ± 0.001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0.085 ± 0.001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9077" y="196532"/>
            <a:ext cx="1703415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Summary:</a:t>
            </a:r>
            <a:endParaRPr lang="el-GR" sz="2800" b="1" i="1" dirty="0">
              <a:solidFill>
                <a:srgbClr val="FF00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860032" y="2276872"/>
            <a:ext cx="3960440" cy="2304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625" y="6021034"/>
            <a:ext cx="8662219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 Most promising candidates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393932" y="227309"/>
            <a:ext cx="6426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Acoustic Ratio Measurements 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of liposomes</a:t>
            </a:r>
          </a:p>
        </p:txBody>
      </p:sp>
    </p:spTree>
    <p:extLst>
      <p:ext uri="{BB962C8B-B14F-4D97-AF65-F5344CB8AC3E}">
        <p14:creationId xmlns:p14="http://schemas.microsoft.com/office/powerpoint/2010/main" val="14501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grpSp>
        <p:nvGrpSpPr>
          <p:cNvPr id="509" name="Group 508"/>
          <p:cNvGrpSpPr/>
          <p:nvPr/>
        </p:nvGrpSpPr>
        <p:grpSpPr>
          <a:xfrm>
            <a:off x="105904" y="1536349"/>
            <a:ext cx="2590800" cy="4764518"/>
            <a:chOff x="2964426" y="1508463"/>
            <a:chExt cx="2590800" cy="4764518"/>
          </a:xfrm>
        </p:grpSpPr>
        <p:sp>
          <p:nvSpPr>
            <p:cNvPr id="510" name="Flowchart: Data 509"/>
            <p:cNvSpPr/>
            <p:nvPr/>
          </p:nvSpPr>
          <p:spPr>
            <a:xfrm>
              <a:off x="2964426" y="5739581"/>
              <a:ext cx="2590800" cy="533400"/>
            </a:xfrm>
            <a:prstGeom prst="flowChartInputOutp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l-GR"/>
            </a:p>
          </p:txBody>
        </p:sp>
        <p:grpSp>
          <p:nvGrpSpPr>
            <p:cNvPr id="511" name="Group 455"/>
            <p:cNvGrpSpPr/>
            <p:nvPr/>
          </p:nvGrpSpPr>
          <p:grpSpPr>
            <a:xfrm rot="845246">
              <a:off x="3452403" y="1508463"/>
              <a:ext cx="1904999" cy="1860867"/>
              <a:chOff x="2680685" y="1700808"/>
              <a:chExt cx="4764365" cy="4883188"/>
            </a:xfrm>
          </p:grpSpPr>
          <p:grpSp>
            <p:nvGrpSpPr>
              <p:cNvPr id="593" name="Group 1172"/>
              <p:cNvGrpSpPr/>
              <p:nvPr/>
            </p:nvGrpSpPr>
            <p:grpSpPr>
              <a:xfrm rot="6754948">
                <a:off x="4950084" y="3917095"/>
                <a:ext cx="3737945" cy="1251986"/>
                <a:chOff x="3849275" y="2103462"/>
                <a:chExt cx="3737945" cy="1251986"/>
              </a:xfrm>
            </p:grpSpPr>
            <p:grpSp>
              <p:nvGrpSpPr>
                <p:cNvPr id="912" name="Group 1091"/>
                <p:cNvGrpSpPr/>
                <p:nvPr/>
              </p:nvGrpSpPr>
              <p:grpSpPr>
                <a:xfrm rot="20180874">
                  <a:off x="4608830" y="2290899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972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983" name="Freeform 98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84" name="Freeform 98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8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73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97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81" name="Freeform 98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82" name="Freeform 98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8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74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97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77" name="Freeform 97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78" name="Freeform 97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7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913" name="Group 1106"/>
                <p:cNvGrpSpPr/>
                <p:nvPr/>
              </p:nvGrpSpPr>
              <p:grpSpPr>
                <a:xfrm>
                  <a:off x="5475399" y="2103462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958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969" name="Freeform 96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70" name="Freeform 96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7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59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96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67" name="Freeform 96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68" name="Freeform 96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6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60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96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63" name="Freeform 96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64" name="Freeform 96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6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914" name="Group 1121"/>
                <p:cNvGrpSpPr/>
                <p:nvPr/>
              </p:nvGrpSpPr>
              <p:grpSpPr>
                <a:xfrm rot="914156">
                  <a:off x="6231752" y="2198555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944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955" name="Freeform 95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56" name="Freeform 95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45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9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53" name="Freeform 9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54" name="Freeform 9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46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94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49" name="Freeform 94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50" name="Freeform 94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915" name="Group 1136"/>
                <p:cNvGrpSpPr/>
                <p:nvPr/>
              </p:nvGrpSpPr>
              <p:grpSpPr>
                <a:xfrm rot="2182051">
                  <a:off x="6863141" y="250853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930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941" name="Freeform 94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42" name="Freeform 94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31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93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39" name="Freeform 93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40" name="Freeform 93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3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32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93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35" name="Freeform 93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36" name="Freeform 93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916" name="Group 1151"/>
                <p:cNvGrpSpPr/>
                <p:nvPr/>
              </p:nvGrpSpPr>
              <p:grpSpPr>
                <a:xfrm rot="19191330">
                  <a:off x="4240003" y="264349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92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927" name="Freeform 92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28" name="Freeform 92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2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2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92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25" name="Freeform 92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26" name="Freeform 92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2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917" name="Group 978"/>
                <p:cNvGrpSpPr/>
                <p:nvPr/>
              </p:nvGrpSpPr>
              <p:grpSpPr>
                <a:xfrm rot="17275122">
                  <a:off x="4005944" y="2904217"/>
                  <a:ext cx="294562" cy="607899"/>
                  <a:chOff x="3240592" y="531752"/>
                  <a:chExt cx="3286749" cy="5285510"/>
                </a:xfrm>
              </p:grpSpPr>
              <p:sp>
                <p:nvSpPr>
                  <p:cNvPr id="918" name="Freeform 917"/>
                  <p:cNvSpPr/>
                  <p:nvPr/>
                </p:nvSpPr>
                <p:spPr>
                  <a:xfrm rot="11010130">
                    <a:off x="3635896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919" name="Freeform 918"/>
                  <p:cNvSpPr/>
                  <p:nvPr/>
                </p:nvSpPr>
                <p:spPr>
                  <a:xfrm rot="163483">
                    <a:off x="4521408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920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3240592" y="531752"/>
                    <a:ext cx="3286749" cy="195938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  <p:grpSp>
            <p:nvGrpSpPr>
              <p:cNvPr id="594" name="Group 1438"/>
              <p:cNvGrpSpPr/>
              <p:nvPr/>
            </p:nvGrpSpPr>
            <p:grpSpPr>
              <a:xfrm>
                <a:off x="2680685" y="1700808"/>
                <a:ext cx="4627619" cy="4883188"/>
                <a:chOff x="2680685" y="1700808"/>
                <a:chExt cx="4627619" cy="4883188"/>
              </a:xfrm>
            </p:grpSpPr>
            <p:grpSp>
              <p:nvGrpSpPr>
                <p:cNvPr id="595" name="Group 1007"/>
                <p:cNvGrpSpPr/>
                <p:nvPr/>
              </p:nvGrpSpPr>
              <p:grpSpPr>
                <a:xfrm rot="20180874">
                  <a:off x="3818114" y="1934840"/>
                  <a:ext cx="652081" cy="660330"/>
                  <a:chOff x="3275856" y="2420888"/>
                  <a:chExt cx="902622" cy="1002413"/>
                </a:xfrm>
              </p:grpSpPr>
              <p:grpSp>
                <p:nvGrpSpPr>
                  <p:cNvPr id="903" name="Group 978"/>
                  <p:cNvGrpSpPr/>
                  <p:nvPr/>
                </p:nvGrpSpPr>
                <p:grpSpPr>
                  <a:xfrm>
                    <a:off x="3807356" y="2423690"/>
                    <a:ext cx="371122" cy="980564"/>
                    <a:chOff x="3896245" y="546671"/>
                    <a:chExt cx="2449408" cy="5537512"/>
                  </a:xfrm>
                </p:grpSpPr>
                <p:sp>
                  <p:nvSpPr>
                    <p:cNvPr id="909" name="Freeform 908"/>
                    <p:cNvSpPr/>
                    <p:nvPr/>
                  </p:nvSpPr>
                  <p:spPr>
                    <a:xfrm rot="11010130">
                      <a:off x="3896245" y="2110509"/>
                      <a:ext cx="596206" cy="3828427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10" name="Freeform 909"/>
                    <p:cNvSpPr/>
                    <p:nvPr/>
                  </p:nvSpPr>
                  <p:spPr>
                    <a:xfrm rot="163483">
                      <a:off x="5126545" y="2255757"/>
                      <a:ext cx="596206" cy="3828426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1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9388" y="546671"/>
                      <a:ext cx="2376265" cy="160202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904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90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907" name="Freeform 90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908" name="Freeform 90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90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596" name="Group 1008"/>
                <p:cNvGrpSpPr/>
                <p:nvPr/>
              </p:nvGrpSpPr>
              <p:grpSpPr>
                <a:xfrm>
                  <a:off x="4495681" y="1700808"/>
                  <a:ext cx="903326" cy="651073"/>
                  <a:chOff x="2972820" y="2420888"/>
                  <a:chExt cx="1527172" cy="1002413"/>
                </a:xfrm>
              </p:grpSpPr>
              <p:grpSp>
                <p:nvGrpSpPr>
                  <p:cNvPr id="88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900" name="Freeform 89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01" name="Freeform 90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90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90" name="Group 988"/>
                  <p:cNvGrpSpPr/>
                  <p:nvPr/>
                </p:nvGrpSpPr>
                <p:grpSpPr>
                  <a:xfrm>
                    <a:off x="2972820" y="2420888"/>
                    <a:ext cx="511352" cy="1002413"/>
                    <a:chOff x="2324748" y="2807101"/>
                    <a:chExt cx="511352" cy="1002413"/>
                  </a:xfrm>
                </p:grpSpPr>
                <p:grpSp>
                  <p:nvGrpSpPr>
                    <p:cNvPr id="896" name="Group 986"/>
                    <p:cNvGrpSpPr/>
                    <p:nvPr/>
                  </p:nvGrpSpPr>
                  <p:grpSpPr>
                    <a:xfrm>
                      <a:off x="2477543" y="2975671"/>
                      <a:ext cx="317173" cy="833843"/>
                      <a:chOff x="2387399" y="3036969"/>
                      <a:chExt cx="507477" cy="1025450"/>
                    </a:xfrm>
                  </p:grpSpPr>
                  <p:sp>
                    <p:nvSpPr>
                      <p:cNvPr id="898" name="Freeform 897"/>
                      <p:cNvSpPr/>
                      <p:nvPr/>
                    </p:nvSpPr>
                    <p:spPr>
                      <a:xfrm rot="11010130">
                        <a:off x="2387399" y="3036969"/>
                        <a:ext cx="162599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99" name="Freeform 898"/>
                      <p:cNvSpPr/>
                      <p:nvPr/>
                    </p:nvSpPr>
                    <p:spPr>
                      <a:xfrm rot="11052615">
                        <a:off x="2600715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9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748" y="2807101"/>
                      <a:ext cx="511352" cy="35797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9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9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94" name="Freeform 89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95" name="Freeform 89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9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sp>
              <p:nvSpPr>
                <p:cNvPr id="597" name="Oval 596"/>
                <p:cNvSpPr/>
                <p:nvPr/>
              </p:nvSpPr>
              <p:spPr>
                <a:xfrm>
                  <a:off x="2915816" y="1882602"/>
                  <a:ext cx="4392488" cy="442671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598" name="Oval 597"/>
                <p:cNvSpPr/>
                <p:nvPr/>
              </p:nvSpPr>
              <p:spPr>
                <a:xfrm>
                  <a:off x="3954072" y="2945040"/>
                  <a:ext cx="2304256" cy="2304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CCFF">
                        <a:tint val="66000"/>
                        <a:satMod val="160000"/>
                      </a:srgbClr>
                    </a:gs>
                    <a:gs pos="50000">
                      <a:srgbClr val="00CCFF">
                        <a:tint val="44500"/>
                        <a:satMod val="160000"/>
                      </a:srgbClr>
                    </a:gs>
                    <a:gs pos="100000">
                      <a:srgbClr val="00CC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grpSp>
              <p:nvGrpSpPr>
                <p:cNvPr id="599" name="Group 1025"/>
                <p:cNvGrpSpPr/>
                <p:nvPr/>
              </p:nvGrpSpPr>
              <p:grpSpPr>
                <a:xfrm rot="914156">
                  <a:off x="5431280" y="1795901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87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886" name="Freeform 88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87" name="Freeform 88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8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7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8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84" name="Freeform 88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85" name="Freeform 88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8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7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7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80" name="Freeform 87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81" name="Freeform 88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7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0" name="Group 1040"/>
                <p:cNvGrpSpPr/>
                <p:nvPr/>
              </p:nvGrpSpPr>
              <p:grpSpPr>
                <a:xfrm rot="2182051">
                  <a:off x="6031635" y="2148297"/>
                  <a:ext cx="884235" cy="703143"/>
                  <a:chOff x="3275856" y="2420888"/>
                  <a:chExt cx="1494897" cy="1082580"/>
                </a:xfrm>
              </p:grpSpPr>
              <p:grpSp>
                <p:nvGrpSpPr>
                  <p:cNvPr id="861" name="Group 978"/>
                  <p:cNvGrpSpPr/>
                  <p:nvPr/>
                </p:nvGrpSpPr>
                <p:grpSpPr>
                  <a:xfrm>
                    <a:off x="3708381" y="2421489"/>
                    <a:ext cx="497989" cy="935501"/>
                    <a:chOff x="3242988" y="534241"/>
                    <a:chExt cx="3286721" cy="5283021"/>
                  </a:xfrm>
                </p:grpSpPr>
                <p:sp>
                  <p:nvSpPr>
                    <p:cNvPr id="872" name="Freeform 87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73" name="Freeform 87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7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2988" y="534241"/>
                      <a:ext cx="3286721" cy="195938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6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6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70" name="Freeform 86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71" name="Freeform 87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6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63" name="Group 993"/>
                  <p:cNvGrpSpPr/>
                  <p:nvPr/>
                </p:nvGrpSpPr>
                <p:grpSpPr>
                  <a:xfrm>
                    <a:off x="4272763" y="2443053"/>
                    <a:ext cx="497990" cy="1060415"/>
                    <a:chOff x="2760595" y="2829266"/>
                    <a:chExt cx="497990" cy="1060415"/>
                  </a:xfrm>
                </p:grpSpPr>
                <p:grpSp>
                  <p:nvGrpSpPr>
                    <p:cNvPr id="864" name="Group 986"/>
                    <p:cNvGrpSpPr/>
                    <p:nvPr/>
                  </p:nvGrpSpPr>
                  <p:grpSpPr>
                    <a:xfrm>
                      <a:off x="2765303" y="3079227"/>
                      <a:ext cx="358034" cy="810454"/>
                      <a:chOff x="2847819" y="3164320"/>
                      <a:chExt cx="572856" cy="996686"/>
                    </a:xfrm>
                  </p:grpSpPr>
                  <p:sp>
                    <p:nvSpPr>
                      <p:cNvPr id="866" name="Freeform 865"/>
                      <p:cNvSpPr/>
                      <p:nvPr/>
                    </p:nvSpPr>
                    <p:spPr>
                      <a:xfrm rot="11010130">
                        <a:off x="2847819" y="3220047"/>
                        <a:ext cx="162600" cy="940959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67" name="Freeform 866"/>
                      <p:cNvSpPr/>
                      <p:nvPr/>
                    </p:nvSpPr>
                    <p:spPr>
                      <a:xfrm rot="11052615">
                        <a:off x="3126515" y="3164320"/>
                        <a:ext cx="294160" cy="958771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6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0595" y="2829266"/>
                      <a:ext cx="497990" cy="3469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1" name="Group 1071"/>
                <p:cNvGrpSpPr/>
                <p:nvPr/>
              </p:nvGrpSpPr>
              <p:grpSpPr>
                <a:xfrm rot="19191330">
                  <a:off x="3439531" y="224084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85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858" name="Freeform 85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59" name="Freeform 85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6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5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85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56" name="Freeform 85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57" name="Freeform 85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2" name="Group 1081"/>
                <p:cNvGrpSpPr/>
                <p:nvPr/>
              </p:nvGrpSpPr>
              <p:grpSpPr>
                <a:xfrm rot="18017930">
                  <a:off x="3137945" y="263553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84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849" name="Freeform 84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50" name="Freeform 84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5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4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84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47" name="Freeform 84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48" name="Freeform 84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46" name="Oval 8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3" name="Group 1091"/>
                <p:cNvGrpSpPr/>
                <p:nvPr/>
              </p:nvGrpSpPr>
              <p:grpSpPr>
                <a:xfrm rot="13340717">
                  <a:off x="3238874" y="5302565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82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840" name="Freeform 83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41" name="Freeform 84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4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30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3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38" name="Freeform 83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39" name="Freeform 83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3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3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34" name="Freeform 83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35" name="Freeform 83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3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4" name="Group 1106"/>
                <p:cNvGrpSpPr/>
                <p:nvPr/>
              </p:nvGrpSpPr>
              <p:grpSpPr>
                <a:xfrm rot="14984981">
                  <a:off x="2840486" y="466735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81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826" name="Freeform 82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27" name="Freeform 82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2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1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2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24" name="Freeform 82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25" name="Freeform 82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1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1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20" name="Freeform 81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21" name="Freeform 82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1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5" name="Group 1121"/>
                <p:cNvGrpSpPr/>
                <p:nvPr/>
              </p:nvGrpSpPr>
              <p:grpSpPr>
                <a:xfrm rot="15899137">
                  <a:off x="2644182" y="397897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801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812" name="Freeform 81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13" name="Freeform 81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1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0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10" name="Freeform 8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11" name="Freeform 8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803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80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806" name="Freeform 80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807" name="Freeform 80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80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6" name="Group 1136"/>
                <p:cNvGrpSpPr/>
                <p:nvPr/>
              </p:nvGrpSpPr>
              <p:grpSpPr>
                <a:xfrm rot="17167032">
                  <a:off x="2716465" y="327931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787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798" name="Freeform 79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99" name="Freeform 79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80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88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79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96" name="Freeform 79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97" name="Freeform 79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9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89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79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92" name="Freeform 79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93" name="Freeform 79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9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7" name="Group 1151"/>
                <p:cNvGrpSpPr/>
                <p:nvPr/>
              </p:nvGrpSpPr>
              <p:grpSpPr>
                <a:xfrm rot="12576311">
                  <a:off x="4042159" y="573195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77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784" name="Freeform 78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85" name="Freeform 78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8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7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78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82" name="Freeform 78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83" name="Freeform 78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8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8" name="Group 1161"/>
                <p:cNvGrpSpPr/>
                <p:nvPr/>
              </p:nvGrpSpPr>
              <p:grpSpPr>
                <a:xfrm rot="11006600">
                  <a:off x="4519088" y="5835309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76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775" name="Freeform 77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76" name="Freeform 77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7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7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77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73" name="Freeform 77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74" name="Freeform 77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7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09" name="Group 1253"/>
                <p:cNvGrpSpPr/>
                <p:nvPr/>
              </p:nvGrpSpPr>
              <p:grpSpPr>
                <a:xfrm rot="11006600">
                  <a:off x="5023144" y="590731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76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766" name="Freeform 76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67" name="Freeform 76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6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6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76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64" name="Freeform 76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65" name="Freeform 76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6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10" name="Group 993"/>
                <p:cNvGrpSpPr/>
                <p:nvPr/>
              </p:nvGrpSpPr>
              <p:grpSpPr>
                <a:xfrm rot="9162566">
                  <a:off x="5529849" y="5748433"/>
                  <a:ext cx="250342" cy="758525"/>
                  <a:chOff x="2627784" y="2807101"/>
                  <a:chExt cx="360040" cy="1002413"/>
                </a:xfrm>
              </p:grpSpPr>
              <p:grpSp>
                <p:nvGrpSpPr>
                  <p:cNvPr id="756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758" name="Freeform 757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59" name="Freeform 758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757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611" name="Group 1268"/>
                <p:cNvGrpSpPr/>
                <p:nvPr/>
              </p:nvGrpSpPr>
              <p:grpSpPr>
                <a:xfrm rot="12353459">
                  <a:off x="5474614" y="243857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74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753" name="Freeform 75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54" name="Freeform 75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4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74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51" name="Freeform 75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52" name="Freeform 75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5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12" name="Group 1278"/>
                <p:cNvGrpSpPr/>
                <p:nvPr/>
              </p:nvGrpSpPr>
              <p:grpSpPr>
                <a:xfrm rot="13959004">
                  <a:off x="5973640" y="27606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73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744" name="Freeform 74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45" name="Freeform 74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4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3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74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42" name="Freeform 74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43" name="Freeform 74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4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13" name="Group 1288"/>
                <p:cNvGrpSpPr/>
                <p:nvPr/>
              </p:nvGrpSpPr>
              <p:grpSpPr>
                <a:xfrm rot="15410308">
                  <a:off x="6255806" y="332899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72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735" name="Freeform 73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36" name="Freeform 73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3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73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33" name="Freeform 73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34" name="Freeform 73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3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14" name="Group 1298"/>
                <p:cNvGrpSpPr/>
                <p:nvPr/>
              </p:nvGrpSpPr>
              <p:grpSpPr>
                <a:xfrm rot="10025607">
                  <a:off x="4299134" y="2360960"/>
                  <a:ext cx="499567" cy="716438"/>
                  <a:chOff x="5526820" y="1011036"/>
                  <a:chExt cx="499567" cy="716438"/>
                </a:xfrm>
              </p:grpSpPr>
              <p:grpSp>
                <p:nvGrpSpPr>
                  <p:cNvPr id="724" name="Group 978"/>
                  <p:cNvGrpSpPr/>
                  <p:nvPr/>
                </p:nvGrpSpPr>
                <p:grpSpPr>
                  <a:xfrm rot="21253503">
                    <a:off x="5728646" y="1011036"/>
                    <a:ext cx="297741" cy="608309"/>
                    <a:chOff x="3240845" y="528201"/>
                    <a:chExt cx="3322203" cy="5289061"/>
                  </a:xfrm>
                </p:grpSpPr>
                <p:sp>
                  <p:nvSpPr>
                    <p:cNvPr id="726" name="Freeform 72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27" name="Freeform 726"/>
                    <p:cNvSpPr/>
                    <p:nvPr/>
                  </p:nvSpPr>
                  <p:spPr>
                    <a:xfrm rot="163483">
                      <a:off x="5293363" y="1897631"/>
                      <a:ext cx="596206" cy="3828425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2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845" y="528201"/>
                      <a:ext cx="3322203" cy="202157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sp>
                <p:nvSpPr>
                  <p:cNvPr id="725" name="Freeform 724"/>
                  <p:cNvSpPr/>
                  <p:nvPr/>
                </p:nvSpPr>
                <p:spPr>
                  <a:xfrm rot="10663633">
                    <a:off x="5526820" y="1230510"/>
                    <a:ext cx="60112" cy="49696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</p:grpSp>
            <p:grpSp>
              <p:nvGrpSpPr>
                <p:cNvPr id="615" name="Group 1323"/>
                <p:cNvGrpSpPr/>
                <p:nvPr/>
              </p:nvGrpSpPr>
              <p:grpSpPr>
                <a:xfrm>
                  <a:off x="5034192" y="5209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71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721" name="Freeform 72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22" name="Freeform 72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1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71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19" name="Freeform 71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20" name="Freeform 71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1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16" name="Group 1333"/>
                <p:cNvGrpSpPr/>
                <p:nvPr/>
              </p:nvGrpSpPr>
              <p:grpSpPr>
                <a:xfrm rot="1447878">
                  <a:off x="4253824" y="510044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706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712" name="Freeform 71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13" name="Freeform 71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1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707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7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10" name="Freeform 7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11" name="Freeform 7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17" name="Group 1343"/>
                <p:cNvGrpSpPr/>
                <p:nvPr/>
              </p:nvGrpSpPr>
              <p:grpSpPr>
                <a:xfrm rot="4575219">
                  <a:off x="3509286" y="426641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69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703" name="Freeform 70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04" name="Freeform 70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70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69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69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701" name="Freeform 70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702" name="Freeform 70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70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18" name="Group 1353"/>
                <p:cNvGrpSpPr/>
                <p:nvPr/>
              </p:nvGrpSpPr>
              <p:grpSpPr>
                <a:xfrm rot="18371801">
                  <a:off x="6047486" y="4600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68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694" name="Freeform 69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95" name="Freeform 69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9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68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69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692" name="Freeform 69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693" name="Freeform 69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69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19" name="Group 1363"/>
                <p:cNvGrpSpPr/>
                <p:nvPr/>
              </p:nvGrpSpPr>
              <p:grpSpPr>
                <a:xfrm rot="7148977">
                  <a:off x="3534540" y="315571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67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685" name="Freeform 68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86" name="Freeform 68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8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68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68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683" name="Freeform 68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684" name="Freeform 68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68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20" name="Group 978"/>
                <p:cNvGrpSpPr/>
                <p:nvPr/>
              </p:nvGrpSpPr>
              <p:grpSpPr>
                <a:xfrm rot="8065244">
                  <a:off x="3939485" y="2783024"/>
                  <a:ext cx="327850" cy="581927"/>
                  <a:chOff x="1791259" y="485634"/>
                  <a:chExt cx="3513376" cy="5268179"/>
                </a:xfrm>
              </p:grpSpPr>
              <p:sp>
                <p:nvSpPr>
                  <p:cNvPr id="676" name="Freeform 675"/>
                  <p:cNvSpPr/>
                  <p:nvPr/>
                </p:nvSpPr>
                <p:spPr>
                  <a:xfrm rot="11010130">
                    <a:off x="1791259" y="1567107"/>
                    <a:ext cx="596206" cy="3828427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677" name="Freeform 676"/>
                  <p:cNvSpPr/>
                  <p:nvPr/>
                </p:nvSpPr>
                <p:spPr>
                  <a:xfrm rot="163483">
                    <a:off x="3678962" y="1925389"/>
                    <a:ext cx="596201" cy="382842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67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1982448" y="485634"/>
                    <a:ext cx="3322187" cy="202157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621" name="Group 1383"/>
                <p:cNvGrpSpPr/>
                <p:nvPr/>
              </p:nvGrpSpPr>
              <p:grpSpPr>
                <a:xfrm rot="17308557">
                  <a:off x="6310782" y="3994491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66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673" name="Freeform 67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74" name="Freeform 67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7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66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66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671" name="Freeform 67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672" name="Freeform 67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67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22" name="Group 1393"/>
                <p:cNvGrpSpPr/>
                <p:nvPr/>
              </p:nvGrpSpPr>
              <p:grpSpPr>
                <a:xfrm rot="19872963">
                  <a:off x="5608630" y="501485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65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664" name="Freeform 66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65" name="Freeform 66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6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65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66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662" name="Freeform 66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663" name="Freeform 66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66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23" name="Group 1403"/>
                <p:cNvGrpSpPr/>
                <p:nvPr/>
              </p:nvGrpSpPr>
              <p:grpSpPr>
                <a:xfrm rot="2990715">
                  <a:off x="3811910" y="47628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64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655" name="Freeform 65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56" name="Freeform 65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65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6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653" name="Freeform 6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654" name="Freeform 6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6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24" name="Group 1413"/>
                <p:cNvGrpSpPr/>
                <p:nvPr/>
              </p:nvGrpSpPr>
              <p:grpSpPr>
                <a:xfrm rot="5400000">
                  <a:off x="3444197" y="3743995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64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646" name="Freeform 64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47" name="Freeform 64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64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64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644" name="Freeform 64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645" name="Freeform 64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6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25" name="Group 1423"/>
                <p:cNvGrpSpPr/>
                <p:nvPr/>
              </p:nvGrpSpPr>
              <p:grpSpPr>
                <a:xfrm rot="11181060">
                  <a:off x="4747967" y="2291811"/>
                  <a:ext cx="652010" cy="689201"/>
                  <a:chOff x="5476696" y="1003092"/>
                  <a:chExt cx="652010" cy="689201"/>
                </a:xfrm>
              </p:grpSpPr>
              <p:grpSp>
                <p:nvGrpSpPr>
                  <p:cNvPr id="631" name="Group 978"/>
                  <p:cNvGrpSpPr/>
                  <p:nvPr/>
                </p:nvGrpSpPr>
                <p:grpSpPr>
                  <a:xfrm rot="21253503">
                    <a:off x="5764641" y="1003092"/>
                    <a:ext cx="364065" cy="628898"/>
                    <a:chOff x="3635896" y="519522"/>
                    <a:chExt cx="4062252" cy="5468094"/>
                  </a:xfrm>
                </p:grpSpPr>
                <p:sp>
                  <p:nvSpPr>
                    <p:cNvPr id="637" name="Freeform 63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38" name="Freeform 637"/>
                    <p:cNvSpPr/>
                    <p:nvPr/>
                  </p:nvSpPr>
                  <p:spPr>
                    <a:xfrm rot="163483">
                      <a:off x="6219504" y="2159184"/>
                      <a:ext cx="596198" cy="382843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3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24714" y="519522"/>
                      <a:ext cx="3173434" cy="23216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63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63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635" name="Freeform 63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636" name="Freeform 63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6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626" name="Group 993"/>
                <p:cNvGrpSpPr/>
                <p:nvPr/>
              </p:nvGrpSpPr>
              <p:grpSpPr>
                <a:xfrm rot="814616">
                  <a:off x="4726642" y="5214296"/>
                  <a:ext cx="208973" cy="758525"/>
                  <a:chOff x="2627784" y="2807101"/>
                  <a:chExt cx="360040" cy="1002413"/>
                </a:xfrm>
              </p:grpSpPr>
              <p:grpSp>
                <p:nvGrpSpPr>
                  <p:cNvPr id="627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629" name="Freeform 628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630" name="Freeform 629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62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</p:grpSp>
        <p:grpSp>
          <p:nvGrpSpPr>
            <p:cNvPr id="512" name="Group 511"/>
            <p:cNvGrpSpPr/>
            <p:nvPr/>
          </p:nvGrpSpPr>
          <p:grpSpPr>
            <a:xfrm>
              <a:off x="3421626" y="3214157"/>
              <a:ext cx="1187450" cy="2840038"/>
              <a:chOff x="763169" y="3646776"/>
              <a:chExt cx="1187450" cy="2840038"/>
            </a:xfrm>
          </p:grpSpPr>
          <p:grpSp>
            <p:nvGrpSpPr>
              <p:cNvPr id="513" name="Group 34"/>
              <p:cNvGrpSpPr>
                <a:grpSpLocks/>
              </p:cNvGrpSpPr>
              <p:nvPr/>
            </p:nvGrpSpPr>
            <p:grpSpPr bwMode="auto">
              <a:xfrm>
                <a:off x="763169" y="5996276"/>
                <a:ext cx="1033463" cy="490538"/>
                <a:chOff x="564" y="3481"/>
                <a:chExt cx="498" cy="239"/>
              </a:xfrm>
              <a:effectLst>
                <a:reflection blurRad="6350" stA="52000" endA="300" endPos="35000" dir="5400000" sy="-100000" algn="bl" rotWithShape="0"/>
              </a:effectLst>
            </p:grpSpPr>
            <p:sp>
              <p:nvSpPr>
                <p:cNvPr id="590" name="AutoShape 35"/>
                <p:cNvSpPr>
                  <a:spLocks noChangeArrowheads="1"/>
                </p:cNvSpPr>
                <p:nvPr/>
              </p:nvSpPr>
              <p:spPr bwMode="auto">
                <a:xfrm rot="115462">
                  <a:off x="564" y="3481"/>
                  <a:ext cx="498" cy="239"/>
                </a:xfrm>
                <a:prstGeom prst="cloudCallout">
                  <a:avLst>
                    <a:gd name="adj1" fmla="val -47861"/>
                    <a:gd name="adj2" fmla="val -31009"/>
                  </a:avLst>
                </a:prstGeom>
                <a:solidFill>
                  <a:srgbClr val="FF0000">
                    <a:alpha val="97000"/>
                  </a:srgb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591" name="AutoShape 36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652" y="3497"/>
                  <a:ext cx="72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592" name="AutoShape 37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877" y="3485"/>
                  <a:ext cx="71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514" name="Group 513"/>
              <p:cNvGrpSpPr/>
              <p:nvPr/>
            </p:nvGrpSpPr>
            <p:grpSpPr>
              <a:xfrm>
                <a:off x="1144361" y="3646776"/>
                <a:ext cx="806258" cy="2531222"/>
                <a:chOff x="1144361" y="3646776"/>
                <a:chExt cx="806258" cy="2531222"/>
              </a:xfrm>
            </p:grpSpPr>
            <p:grpSp>
              <p:nvGrpSpPr>
                <p:cNvPr id="515" name="Group 1355"/>
                <p:cNvGrpSpPr/>
                <p:nvPr/>
              </p:nvGrpSpPr>
              <p:grpSpPr>
                <a:xfrm rot="495163">
                  <a:off x="1144361" y="3942495"/>
                  <a:ext cx="679917" cy="2235503"/>
                  <a:chOff x="6790742" y="4119142"/>
                  <a:chExt cx="524154" cy="2162446"/>
                </a:xfrm>
              </p:grpSpPr>
              <p:grpSp>
                <p:nvGrpSpPr>
                  <p:cNvPr id="517" name="16 - Ομάδα"/>
                  <p:cNvGrpSpPr>
                    <a:grpSpLocks/>
                  </p:cNvGrpSpPr>
                  <p:nvPr/>
                </p:nvGrpSpPr>
                <p:grpSpPr bwMode="auto">
                  <a:xfrm rot="252446">
                    <a:off x="6932499" y="4119142"/>
                    <a:ext cx="382397" cy="1961570"/>
                    <a:chOff x="661962" y="4714884"/>
                    <a:chExt cx="406721" cy="1716221"/>
                  </a:xfrm>
                </p:grpSpPr>
                <p:sp>
                  <p:nvSpPr>
                    <p:cNvPr id="521" name="17 - Έλλειψη"/>
                    <p:cNvSpPr/>
                    <p:nvPr/>
                  </p:nvSpPr>
                  <p:spPr>
                    <a:xfrm>
                      <a:off x="968670" y="62953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22" name="18 - Έλλειψη"/>
                    <p:cNvSpPr/>
                    <p:nvPr/>
                  </p:nvSpPr>
                  <p:spPr>
                    <a:xfrm>
                      <a:off x="921997" y="62666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23" name="19 - Έλλειψη"/>
                    <p:cNvSpPr/>
                    <p:nvPr/>
                  </p:nvSpPr>
                  <p:spPr>
                    <a:xfrm>
                      <a:off x="828563" y="573834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24" name="20 - Έλλειψη"/>
                    <p:cNvSpPr/>
                    <p:nvPr/>
                  </p:nvSpPr>
                  <p:spPr>
                    <a:xfrm>
                      <a:off x="661962" y="635309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25" name="21 - Έλλειψη"/>
                    <p:cNvSpPr/>
                    <p:nvPr/>
                  </p:nvSpPr>
                  <p:spPr>
                    <a:xfrm>
                      <a:off x="681962" y="629775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26" name="22 - Έλλειψη"/>
                    <p:cNvSpPr/>
                    <p:nvPr/>
                  </p:nvSpPr>
                  <p:spPr>
                    <a:xfrm>
                      <a:off x="721971" y="623840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27" name="23 - Έλλειψη"/>
                    <p:cNvSpPr/>
                    <p:nvPr/>
                  </p:nvSpPr>
                  <p:spPr>
                    <a:xfrm>
                      <a:off x="768637" y="61850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28" name="24 - Έλλειψη"/>
                    <p:cNvSpPr/>
                    <p:nvPr/>
                  </p:nvSpPr>
                  <p:spPr>
                    <a:xfrm>
                      <a:off x="825313" y="613839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529" name="25 - Ευθεία γραμμή σύνδεσης"/>
                    <p:cNvCxnSpPr/>
                    <p:nvPr/>
                  </p:nvCxnSpPr>
                  <p:spPr>
                    <a:xfrm>
                      <a:off x="691583" y="5519104"/>
                      <a:ext cx="16501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0" name="26 - Έλλειψη"/>
                    <p:cNvSpPr/>
                    <p:nvPr/>
                  </p:nvSpPr>
                  <p:spPr>
                    <a:xfrm>
                      <a:off x="868652" y="607974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31" name="27 - Έλλειψη"/>
                    <p:cNvSpPr/>
                    <p:nvPr/>
                  </p:nvSpPr>
                  <p:spPr>
                    <a:xfrm>
                      <a:off x="858664" y="568904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32" name="28 - Έλλειψη"/>
                    <p:cNvSpPr/>
                    <p:nvPr/>
                  </p:nvSpPr>
                  <p:spPr>
                    <a:xfrm>
                      <a:off x="902007" y="56337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33" name="29 - Έλλειψη"/>
                    <p:cNvSpPr/>
                    <p:nvPr/>
                  </p:nvSpPr>
                  <p:spPr>
                    <a:xfrm>
                      <a:off x="878654" y="55783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34" name="30 - Έλλειψη"/>
                    <p:cNvSpPr/>
                    <p:nvPr/>
                  </p:nvSpPr>
                  <p:spPr>
                    <a:xfrm>
                      <a:off x="821979" y="528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35" name="31 - Έλλειψη"/>
                    <p:cNvSpPr/>
                    <p:nvPr/>
                  </p:nvSpPr>
                  <p:spPr>
                    <a:xfrm>
                      <a:off x="868652" y="524161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36" name="32 - Έλλειψη"/>
                    <p:cNvSpPr/>
                    <p:nvPr/>
                  </p:nvSpPr>
                  <p:spPr>
                    <a:xfrm>
                      <a:off x="891986" y="518493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37" name="33 - Έλλειψη"/>
                    <p:cNvSpPr/>
                    <p:nvPr/>
                  </p:nvSpPr>
                  <p:spPr>
                    <a:xfrm>
                      <a:off x="851981" y="512826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38" name="35 - Έλλειψη"/>
                    <p:cNvSpPr/>
                    <p:nvPr/>
                  </p:nvSpPr>
                  <p:spPr>
                    <a:xfrm>
                      <a:off x="867164" y="477176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39" name="36 - Έλλειψη"/>
                    <p:cNvSpPr/>
                    <p:nvPr/>
                  </p:nvSpPr>
                  <p:spPr>
                    <a:xfrm>
                      <a:off x="908661" y="471488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40" name="37 - Έλλειψη"/>
                    <p:cNvSpPr/>
                    <p:nvPr/>
                  </p:nvSpPr>
                  <p:spPr>
                    <a:xfrm>
                      <a:off x="868567" y="62337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1" name="38 - Έλλειψη"/>
                    <p:cNvSpPr/>
                    <p:nvPr/>
                  </p:nvSpPr>
                  <p:spPr>
                    <a:xfrm>
                      <a:off x="801152" y="619833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2" name="39 - Έλλειψη"/>
                    <p:cNvSpPr/>
                    <p:nvPr/>
                  </p:nvSpPr>
                  <p:spPr>
                    <a:xfrm>
                      <a:off x="729252" y="61538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3" name="40 - Έλλειψη"/>
                    <p:cNvSpPr/>
                    <p:nvPr/>
                  </p:nvSpPr>
                  <p:spPr>
                    <a:xfrm>
                      <a:off x="708183" y="60976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4" name="41 - Έλλειψη"/>
                    <p:cNvSpPr/>
                    <p:nvPr/>
                  </p:nvSpPr>
                  <p:spPr>
                    <a:xfrm>
                      <a:off x="734856" y="60422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5" name="42 - Έλλειψη"/>
                    <p:cNvSpPr/>
                    <p:nvPr/>
                  </p:nvSpPr>
                  <p:spPr>
                    <a:xfrm>
                      <a:off x="771893" y="59930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6" name="43 - Έλλειψη"/>
                    <p:cNvSpPr/>
                    <p:nvPr/>
                  </p:nvSpPr>
                  <p:spPr>
                    <a:xfrm>
                      <a:off x="815236" y="59377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7" name="44 - Έλλειψη"/>
                    <p:cNvSpPr/>
                    <p:nvPr/>
                  </p:nvSpPr>
                  <p:spPr>
                    <a:xfrm>
                      <a:off x="858579" y="58824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8" name="45 - Έλλειψη"/>
                    <p:cNvSpPr/>
                    <p:nvPr/>
                  </p:nvSpPr>
                  <p:spPr>
                    <a:xfrm>
                      <a:off x="901923" y="58270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9" name="46 - Έλλειψη"/>
                    <p:cNvSpPr/>
                    <p:nvPr/>
                  </p:nvSpPr>
                  <p:spPr>
                    <a:xfrm>
                      <a:off x="821895" y="54783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50" name="47 - Έλλειψη"/>
                    <p:cNvSpPr/>
                    <p:nvPr/>
                  </p:nvSpPr>
                  <p:spPr>
                    <a:xfrm>
                      <a:off x="868567" y="543497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51" name="48 - Έλλειψη"/>
                    <p:cNvSpPr/>
                    <p:nvPr/>
                  </p:nvSpPr>
                  <p:spPr>
                    <a:xfrm>
                      <a:off x="891901" y="537829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52" name="49 - Έλλειψη"/>
                    <p:cNvSpPr/>
                    <p:nvPr/>
                  </p:nvSpPr>
                  <p:spPr>
                    <a:xfrm>
                      <a:off x="836932" y="601337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3" name="50 - Έλλειψη"/>
                    <p:cNvSpPr/>
                    <p:nvPr/>
                  </p:nvSpPr>
                  <p:spPr>
                    <a:xfrm>
                      <a:off x="778641" y="5965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4" name="51 - Έλλειψη"/>
                    <p:cNvSpPr/>
                    <p:nvPr/>
                  </p:nvSpPr>
                  <p:spPr>
                    <a:xfrm>
                      <a:off x="723697" y="59218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5" name="52 - Έλλειψη"/>
                    <p:cNvSpPr/>
                    <p:nvPr/>
                  </p:nvSpPr>
                  <p:spPr>
                    <a:xfrm>
                      <a:off x="723335" y="58470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6" name="53 - Έλλειψη"/>
                    <p:cNvSpPr/>
                    <p:nvPr/>
                  </p:nvSpPr>
                  <p:spPr>
                    <a:xfrm>
                      <a:off x="755811" y="57926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7" name="54 - Έλλειψη"/>
                    <p:cNvSpPr/>
                    <p:nvPr/>
                  </p:nvSpPr>
                  <p:spPr>
                    <a:xfrm>
                      <a:off x="815321" y="574438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8" name="55 - Έλλειψη"/>
                    <p:cNvSpPr/>
                    <p:nvPr/>
                  </p:nvSpPr>
                  <p:spPr>
                    <a:xfrm>
                      <a:off x="878569" y="5771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9" name="56 - Έλλειψη"/>
                    <p:cNvSpPr/>
                    <p:nvPr/>
                  </p:nvSpPr>
                  <p:spPr>
                    <a:xfrm>
                      <a:off x="808658" y="573189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0" name="57 - Έλλειψη"/>
                    <p:cNvSpPr/>
                    <p:nvPr/>
                  </p:nvSpPr>
                  <p:spPr>
                    <a:xfrm>
                      <a:off x="751883" y="57016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1" name="58 - Έλλειψη"/>
                    <p:cNvSpPr/>
                    <p:nvPr/>
                  </p:nvSpPr>
                  <p:spPr>
                    <a:xfrm>
                      <a:off x="701877" y="56716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2" name="59 - Έλλειψη"/>
                    <p:cNvSpPr/>
                    <p:nvPr/>
                  </p:nvSpPr>
                  <p:spPr>
                    <a:xfrm>
                      <a:off x="681877" y="561832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3" name="60 - Έλλειψη"/>
                    <p:cNvSpPr/>
                    <p:nvPr/>
                  </p:nvSpPr>
                  <p:spPr>
                    <a:xfrm>
                      <a:off x="728550" y="556498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64" name="61 - Έλλειψη"/>
                    <p:cNvSpPr/>
                    <p:nvPr/>
                  </p:nvSpPr>
                  <p:spPr>
                    <a:xfrm>
                      <a:off x="828647" y="55449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5" name="62 - Έλλειψη"/>
                    <p:cNvSpPr/>
                    <p:nvPr/>
                  </p:nvSpPr>
                  <p:spPr>
                    <a:xfrm>
                      <a:off x="765304" y="551164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6" name="63 - Έλλειψη"/>
                    <p:cNvSpPr/>
                    <p:nvPr/>
                  </p:nvSpPr>
                  <p:spPr>
                    <a:xfrm>
                      <a:off x="701961" y="547831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7" name="64 - Έλλειψη"/>
                    <p:cNvSpPr/>
                    <p:nvPr/>
                  </p:nvSpPr>
                  <p:spPr>
                    <a:xfrm>
                      <a:off x="688630" y="541830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8" name="65 - Έλλειψη"/>
                    <p:cNvSpPr/>
                    <p:nvPr/>
                  </p:nvSpPr>
                  <p:spPr>
                    <a:xfrm>
                      <a:off x="728634" y="53716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69" name="66 - Έλλειψη"/>
                    <p:cNvSpPr/>
                    <p:nvPr/>
                  </p:nvSpPr>
                  <p:spPr>
                    <a:xfrm>
                      <a:off x="775307" y="53282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0" name="67 - Έλλειψη"/>
                    <p:cNvSpPr/>
                    <p:nvPr/>
                  </p:nvSpPr>
                  <p:spPr>
                    <a:xfrm>
                      <a:off x="851897" y="532162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1" name="68 - Έλλειψη"/>
                    <p:cNvSpPr/>
                    <p:nvPr/>
                  </p:nvSpPr>
                  <p:spPr>
                    <a:xfrm>
                      <a:off x="795222" y="528828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2" name="69 - Έλλειψη"/>
                    <p:cNvSpPr/>
                    <p:nvPr/>
                  </p:nvSpPr>
                  <p:spPr>
                    <a:xfrm>
                      <a:off x="738547" y="525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3" name="70 - Έλλειψη"/>
                    <p:cNvSpPr/>
                    <p:nvPr/>
                  </p:nvSpPr>
                  <p:spPr>
                    <a:xfrm>
                      <a:off x="701877" y="521161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4" name="71 - Έλλειψη"/>
                    <p:cNvSpPr/>
                    <p:nvPr/>
                  </p:nvSpPr>
                  <p:spPr>
                    <a:xfrm>
                      <a:off x="705211" y="51682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5" name="72 - Έλλειψη"/>
                    <p:cNvSpPr/>
                    <p:nvPr/>
                  </p:nvSpPr>
                  <p:spPr>
                    <a:xfrm>
                      <a:off x="735218" y="51249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6" name="73 - Έλλειψη"/>
                    <p:cNvSpPr/>
                    <p:nvPr/>
                  </p:nvSpPr>
                  <p:spPr>
                    <a:xfrm>
                      <a:off x="775312" y="508025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7" name="74 - Έλλειψη"/>
                    <p:cNvSpPr/>
                    <p:nvPr/>
                  </p:nvSpPr>
                  <p:spPr>
                    <a:xfrm>
                      <a:off x="815236" y="50382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8" name="75 - Έλλειψη"/>
                    <p:cNvSpPr/>
                    <p:nvPr/>
                  </p:nvSpPr>
                  <p:spPr>
                    <a:xfrm>
                      <a:off x="855245" y="499492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79" name="76 - Έλλειψη"/>
                    <p:cNvSpPr/>
                    <p:nvPr/>
                  </p:nvSpPr>
                  <p:spPr>
                    <a:xfrm>
                      <a:off x="895255" y="49515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0" name="77 - Έλλειψη"/>
                    <p:cNvSpPr/>
                    <p:nvPr/>
                  </p:nvSpPr>
                  <p:spPr>
                    <a:xfrm>
                      <a:off x="908576" y="490824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1" name="78 - Έλλειψη"/>
                    <p:cNvSpPr/>
                    <p:nvPr/>
                  </p:nvSpPr>
                  <p:spPr>
                    <a:xfrm>
                      <a:off x="795306" y="509492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2" name="79 - Έλλειψη"/>
                    <p:cNvSpPr/>
                    <p:nvPr/>
                  </p:nvSpPr>
                  <p:spPr>
                    <a:xfrm>
                      <a:off x="738632" y="50615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3" name="80 - Έλλειψη"/>
                    <p:cNvSpPr/>
                    <p:nvPr/>
                  </p:nvSpPr>
                  <p:spPr>
                    <a:xfrm>
                      <a:off x="701961" y="50182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4" name="81 - Έλλειψη"/>
                    <p:cNvSpPr/>
                    <p:nvPr/>
                  </p:nvSpPr>
                  <p:spPr>
                    <a:xfrm>
                      <a:off x="705296" y="497491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5" name="82 - Έλλειψη"/>
                    <p:cNvSpPr/>
                    <p:nvPr/>
                  </p:nvSpPr>
                  <p:spPr>
                    <a:xfrm>
                      <a:off x="714573" y="491928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6" name="84 - Έλλειψη"/>
                    <p:cNvSpPr/>
                    <p:nvPr/>
                  </p:nvSpPr>
                  <p:spPr>
                    <a:xfrm>
                      <a:off x="756699" y="486090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7" name="85 - Έλλειψη"/>
                    <p:cNvSpPr/>
                    <p:nvPr/>
                  </p:nvSpPr>
                  <p:spPr>
                    <a:xfrm>
                      <a:off x="881889" y="486490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8" name="86 - Έλλειψη"/>
                    <p:cNvSpPr/>
                    <p:nvPr/>
                  </p:nvSpPr>
                  <p:spPr>
                    <a:xfrm>
                      <a:off x="825194" y="48215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89" name="87 - Έλλειψη"/>
                    <p:cNvSpPr/>
                    <p:nvPr/>
                  </p:nvSpPr>
                  <p:spPr>
                    <a:xfrm>
                      <a:off x="768500" y="47782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</p:grpSp>
              <p:grpSp>
                <p:nvGrpSpPr>
                  <p:cNvPr id="518" name="Group 1293"/>
                  <p:cNvGrpSpPr>
                    <a:grpSpLocks/>
                  </p:cNvGrpSpPr>
                  <p:nvPr/>
                </p:nvGrpSpPr>
                <p:grpSpPr bwMode="auto">
                  <a:xfrm rot="20855256">
                    <a:off x="6790742" y="6036669"/>
                    <a:ext cx="84433" cy="244919"/>
                    <a:chOff x="7775476" y="3516255"/>
                    <a:chExt cx="92887" cy="298667"/>
                  </a:xfrm>
                </p:grpSpPr>
                <p:sp>
                  <p:nvSpPr>
                    <p:cNvPr id="519" name="222 - Έλλειψη"/>
                    <p:cNvSpPr>
                      <a:spLocks noChangeAspect="1"/>
                    </p:cNvSpPr>
                    <p:nvPr/>
                  </p:nvSpPr>
                  <p:spPr bwMode="auto">
                    <a:xfrm rot="997190">
                      <a:off x="7775476" y="3706914"/>
                      <a:ext cx="73554" cy="108008"/>
                    </a:xfrm>
                    <a:prstGeom prst="ellipse">
                      <a:avLst/>
                    </a:prstGeom>
                    <a:solidFill>
                      <a:srgbClr val="111111"/>
                    </a:solidFill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520" name="221 - Ευθεία γραμμή σύνδεσης"/>
                    <p:cNvCxnSpPr/>
                    <p:nvPr/>
                  </p:nvCxnSpPr>
                  <p:spPr bwMode="auto">
                    <a:xfrm rot="1521522" flipH="1">
                      <a:off x="7861714" y="3516255"/>
                      <a:ext cx="6649" cy="203268"/>
                    </a:xfrm>
                    <a:prstGeom prst="line">
                      <a:avLst/>
                    </a:prstGeom>
                    <a:solidFill>
                      <a:srgbClr val="00CCFF"/>
                    </a:solidFill>
                    <a:ln w="19050">
                      <a:solidFill>
                        <a:srgbClr val="111111"/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16" name="Oval 515"/>
                <p:cNvSpPr/>
                <p:nvPr/>
              </p:nvSpPr>
              <p:spPr>
                <a:xfrm>
                  <a:off x="1874419" y="3646776"/>
                  <a:ext cx="762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</p:grpSp>
      </p:grpSp>
      <p:sp>
        <p:nvSpPr>
          <p:cNvPr id="986" name="TextBox 985"/>
          <p:cNvSpPr txBox="1"/>
          <p:nvPr/>
        </p:nvSpPr>
        <p:spPr>
          <a:xfrm>
            <a:off x="363793" y="314632"/>
            <a:ext cx="1951175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  <a:endParaRPr lang="el-GR" sz="2800" b="1" i="1" dirty="0">
              <a:solidFill>
                <a:srgbClr val="FF0000"/>
              </a:solidFill>
            </a:endParaRPr>
          </a:p>
        </p:txBody>
      </p:sp>
      <p:sp>
        <p:nvSpPr>
          <p:cNvPr id="987" name="TextBox 986"/>
          <p:cNvSpPr txBox="1"/>
          <p:nvPr/>
        </p:nvSpPr>
        <p:spPr>
          <a:xfrm>
            <a:off x="2181976" y="329802"/>
            <a:ext cx="686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to increase the  Acoustic signal</a:t>
            </a:r>
          </a:p>
        </p:txBody>
      </p:sp>
      <p:grpSp>
        <p:nvGrpSpPr>
          <p:cNvPr id="988" name="Group 38"/>
          <p:cNvGrpSpPr>
            <a:grpSpLocks noChangeAspect="1"/>
          </p:cNvGrpSpPr>
          <p:nvPr/>
        </p:nvGrpSpPr>
        <p:grpSpPr>
          <a:xfrm>
            <a:off x="2832584" y="1981200"/>
            <a:ext cx="6189826" cy="4876799"/>
            <a:chOff x="1037413" y="1716117"/>
            <a:chExt cx="4467944" cy="3520178"/>
          </a:xfrm>
        </p:grpSpPr>
        <p:sp>
          <p:nvSpPr>
            <p:cNvPr id="989" name="Text Box 16"/>
            <p:cNvSpPr txBox="1">
              <a:spLocks noChangeArrowheads="1"/>
            </p:cNvSpPr>
            <p:nvPr/>
          </p:nvSpPr>
          <p:spPr bwMode="auto">
            <a:xfrm rot="16200000">
              <a:off x="569836" y="2304315"/>
              <a:ext cx="1223962" cy="28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l-GR" altLang="es-ES" sz="2000" dirty="0">
                  <a:cs typeface="Arial" panose="020B0604020202020204" pitchFamily="34" charset="0"/>
                </a:rPr>
                <a:t>Δ</a:t>
              </a:r>
              <a:r>
                <a:rPr lang="es-ES" altLang="es-ES" sz="2000" dirty="0">
                  <a:cs typeface="Arial" panose="020B0604020202020204" pitchFamily="34" charset="0"/>
                </a:rPr>
                <a:t>f</a:t>
              </a:r>
              <a:r>
                <a:rPr lang="es-ES" altLang="es-ES" sz="2000" dirty="0"/>
                <a:t> (Hz) </a:t>
              </a:r>
              <a:endParaRPr lang="en-US" altLang="es-ES" sz="2000" dirty="0"/>
            </a:p>
          </p:txBody>
        </p:sp>
        <p:sp>
          <p:nvSpPr>
            <p:cNvPr id="990" name="Text Box 16"/>
            <p:cNvSpPr txBox="1">
              <a:spLocks noChangeArrowheads="1"/>
            </p:cNvSpPr>
            <p:nvPr/>
          </p:nvSpPr>
          <p:spPr bwMode="auto">
            <a:xfrm rot="16200000">
              <a:off x="569836" y="3710840"/>
              <a:ext cx="1223962" cy="28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l-GR" altLang="es-ES" sz="2000" dirty="0">
                  <a:cs typeface="Arial" panose="020B0604020202020204" pitchFamily="34" charset="0"/>
                </a:rPr>
                <a:t>Δ</a:t>
              </a:r>
              <a:r>
                <a:rPr lang="es-ES" altLang="es-ES" sz="2000" dirty="0">
                  <a:cs typeface="Arial" panose="020B0604020202020204" pitchFamily="34" charset="0"/>
                </a:rPr>
                <a:t>D</a:t>
              </a:r>
              <a:r>
                <a:rPr lang="es-ES" altLang="es-ES" sz="2000" dirty="0"/>
                <a:t> (10</a:t>
              </a:r>
              <a:r>
                <a:rPr lang="es-ES" altLang="es-ES" sz="2000" baseline="30000" dirty="0"/>
                <a:t>-6</a:t>
              </a:r>
              <a:r>
                <a:rPr lang="es-ES" altLang="es-ES" sz="2000" dirty="0"/>
                <a:t>) </a:t>
              </a:r>
              <a:endParaRPr lang="en-US" altLang="es-ES" sz="2000" dirty="0"/>
            </a:p>
          </p:txBody>
        </p:sp>
        <p:pic>
          <p:nvPicPr>
            <p:cNvPr id="991" name="Picture 99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2916" y="1716117"/>
              <a:ext cx="4000527" cy="1465204"/>
            </a:xfrm>
            <a:prstGeom prst="rect">
              <a:avLst/>
            </a:prstGeom>
          </p:spPr>
        </p:pic>
        <p:pic>
          <p:nvPicPr>
            <p:cNvPr id="992" name="Picture 99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2927" y="3243263"/>
              <a:ext cx="3872430" cy="1661533"/>
            </a:xfrm>
            <a:prstGeom prst="rect">
              <a:avLst/>
            </a:prstGeom>
          </p:spPr>
        </p:pic>
        <p:sp>
          <p:nvSpPr>
            <p:cNvPr id="993" name="Text Box 16"/>
            <p:cNvSpPr txBox="1">
              <a:spLocks noChangeArrowheads="1"/>
            </p:cNvSpPr>
            <p:nvPr/>
          </p:nvSpPr>
          <p:spPr bwMode="auto">
            <a:xfrm>
              <a:off x="2983215" y="4898158"/>
              <a:ext cx="1223962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s-ES" altLang="es-ES" sz="1600" dirty="0"/>
                <a:t>time (min) </a:t>
              </a:r>
              <a:endParaRPr lang="en-US" altLang="es-ES" sz="1600" dirty="0"/>
            </a:p>
          </p:txBody>
        </p:sp>
      </p:grpSp>
      <p:cxnSp>
        <p:nvCxnSpPr>
          <p:cNvPr id="994" name="Straight Connector 993"/>
          <p:cNvCxnSpPr/>
          <p:nvPr/>
        </p:nvCxnSpPr>
        <p:spPr>
          <a:xfrm>
            <a:off x="5257800" y="2205590"/>
            <a:ext cx="0" cy="10800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/>
          <p:cNvCxnSpPr/>
          <p:nvPr/>
        </p:nvCxnSpPr>
        <p:spPr>
          <a:xfrm>
            <a:off x="6629400" y="2205590"/>
            <a:ext cx="0" cy="10800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/>
          <p:cNvCxnSpPr/>
          <p:nvPr/>
        </p:nvCxnSpPr>
        <p:spPr>
          <a:xfrm>
            <a:off x="8305800" y="2205590"/>
            <a:ext cx="0" cy="10800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/>
          <p:cNvCxnSpPr/>
          <p:nvPr/>
        </p:nvCxnSpPr>
        <p:spPr>
          <a:xfrm>
            <a:off x="4572000" y="2205590"/>
            <a:ext cx="0" cy="108000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/>
          <p:cNvCxnSpPr/>
          <p:nvPr/>
        </p:nvCxnSpPr>
        <p:spPr>
          <a:xfrm>
            <a:off x="5257800" y="4698327"/>
            <a:ext cx="0" cy="118800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/>
          <p:cNvCxnSpPr/>
          <p:nvPr/>
        </p:nvCxnSpPr>
        <p:spPr>
          <a:xfrm>
            <a:off x="6629400" y="4724400"/>
            <a:ext cx="0" cy="118800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/>
          <p:cNvCxnSpPr/>
          <p:nvPr/>
        </p:nvCxnSpPr>
        <p:spPr>
          <a:xfrm>
            <a:off x="8305800" y="4666019"/>
            <a:ext cx="0" cy="118800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/>
          <p:cNvCxnSpPr/>
          <p:nvPr/>
        </p:nvCxnSpPr>
        <p:spPr>
          <a:xfrm>
            <a:off x="4572000" y="4679400"/>
            <a:ext cx="0" cy="1188000"/>
          </a:xfrm>
          <a:prstGeom prst="line">
            <a:avLst/>
          </a:prstGeom>
          <a:ln w="285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2" name="Rectangle 1001"/>
          <p:cNvSpPr/>
          <p:nvPr/>
        </p:nvSpPr>
        <p:spPr>
          <a:xfrm>
            <a:off x="4572000" y="2792968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(i)</a:t>
            </a:r>
          </a:p>
        </p:txBody>
      </p:sp>
      <p:sp>
        <p:nvSpPr>
          <p:cNvPr id="1003" name="Rectangle 1002"/>
          <p:cNvSpPr/>
          <p:nvPr/>
        </p:nvSpPr>
        <p:spPr>
          <a:xfrm>
            <a:off x="5562600" y="2792968"/>
            <a:ext cx="43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(ii)</a:t>
            </a:r>
          </a:p>
        </p:txBody>
      </p:sp>
      <p:sp>
        <p:nvSpPr>
          <p:cNvPr id="1004" name="Rectangle 1003"/>
          <p:cNvSpPr/>
          <p:nvPr/>
        </p:nvSpPr>
        <p:spPr>
          <a:xfrm>
            <a:off x="7467600" y="2792968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(iii)</a:t>
            </a:r>
          </a:p>
        </p:txBody>
      </p:sp>
      <p:sp>
        <p:nvSpPr>
          <p:cNvPr id="1005" name="Rectangle 1004"/>
          <p:cNvSpPr/>
          <p:nvPr/>
        </p:nvSpPr>
        <p:spPr>
          <a:xfrm>
            <a:off x="4606501" y="1605348"/>
            <a:ext cx="566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NAv</a:t>
            </a:r>
            <a:endParaRPr lang="en-US" dirty="0"/>
          </a:p>
        </p:txBody>
      </p:sp>
      <p:sp>
        <p:nvSpPr>
          <p:cNvPr id="1006" name="Rectangle 1005"/>
          <p:cNvSpPr/>
          <p:nvPr/>
        </p:nvSpPr>
        <p:spPr>
          <a:xfrm>
            <a:off x="5609527" y="1605348"/>
            <a:ext cx="60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DNA</a:t>
            </a:r>
            <a:endParaRPr lang="en-US" dirty="0"/>
          </a:p>
        </p:txBody>
      </p:sp>
      <p:sp>
        <p:nvSpPr>
          <p:cNvPr id="1007" name="Rectangle 1006"/>
          <p:cNvSpPr/>
          <p:nvPr/>
        </p:nvSpPr>
        <p:spPr>
          <a:xfrm>
            <a:off x="6829964" y="1605348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Liposomes</a:t>
            </a:r>
            <a:endParaRPr lang="en-US" dirty="0"/>
          </a:p>
        </p:txBody>
      </p:sp>
      <p:cxnSp>
        <p:nvCxnSpPr>
          <p:cNvPr id="1008" name="Straight Arrow Connector 1007"/>
          <p:cNvCxnSpPr/>
          <p:nvPr/>
        </p:nvCxnSpPr>
        <p:spPr>
          <a:xfrm flipV="1">
            <a:off x="638506" y="3537184"/>
            <a:ext cx="857287" cy="250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Rectangle 1008"/>
          <p:cNvSpPr/>
          <p:nvPr/>
        </p:nvSpPr>
        <p:spPr>
          <a:xfrm>
            <a:off x="-9684" y="3828570"/>
            <a:ext cx="124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Cholesterol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2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331964" y="30426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84614" y="332767"/>
            <a:ext cx="1703415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Summary:</a:t>
            </a:r>
            <a:endParaRPr lang="el-GR" sz="28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106" y="1589606"/>
            <a:ext cx="2395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Liposomes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9271" y="1600559"/>
            <a:ext cx="2395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Non-Lipid particles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42" y="2277111"/>
            <a:ext cx="792000" cy="7649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62578" y="3071474"/>
            <a:ext cx="1700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Ø = 200 nm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1739" y="3640273"/>
            <a:ext cx="4155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work </a:t>
            </a:r>
            <a:r>
              <a:rPr lang="en-US" dirty="0" smtClean="0">
                <a:solidFill>
                  <a:srgbClr val="FF0000"/>
                </a:solidFill>
              </a:rPr>
              <a:t>(M-24-M36)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LOD with SMPC, PMPC or DMPC (16 </a:t>
            </a:r>
            <a:r>
              <a:rPr lang="en-US" dirty="0" smtClean="0">
                <a:sym typeface="Symbol" panose="05050102010706020507" pitchFamily="18" charset="2"/>
              </a:rPr>
              <a:t>C)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259705" y="1434954"/>
            <a:ext cx="0" cy="4959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4523965" y="2697473"/>
            <a:ext cx="823317" cy="792000"/>
            <a:chOff x="7900420" y="1729151"/>
            <a:chExt cx="1939748" cy="1865950"/>
          </a:xfrm>
        </p:grpSpPr>
        <p:sp>
          <p:nvSpPr>
            <p:cNvPr id="20" name="Oval 19"/>
            <p:cNvSpPr/>
            <p:nvPr/>
          </p:nvSpPr>
          <p:spPr bwMode="auto">
            <a:xfrm rot="19639936">
              <a:off x="8283393" y="2159726"/>
              <a:ext cx="1065472" cy="1094940"/>
            </a:xfrm>
            <a:prstGeom prst="ellipse">
              <a:avLst/>
            </a:prstGeom>
            <a:solidFill>
              <a:schemeClr val="tx2">
                <a:lumMod val="75000"/>
                <a:alpha val="54118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l-GR"/>
            </a:p>
          </p:txBody>
        </p:sp>
        <p:pic>
          <p:nvPicPr>
            <p:cNvPr id="21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8050785" y="1903816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8579701" y="1658198"/>
              <a:ext cx="577427" cy="719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9505637">
              <a:off x="9305115" y="2500027"/>
              <a:ext cx="535053" cy="666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7965843" y="2423096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8270755" y="2997258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8974694" y="2992153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342805">
              <a:off x="9170853" y="1929405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7264227" y="2264959"/>
            <a:ext cx="1428284" cy="1368000"/>
            <a:chOff x="7467163" y="2993802"/>
            <a:chExt cx="2736071" cy="2620596"/>
          </a:xfrm>
        </p:grpSpPr>
        <p:sp>
          <p:nvSpPr>
            <p:cNvPr id="29" name="Oval 28"/>
            <p:cNvSpPr>
              <a:spLocks noChangeAspect="1"/>
            </p:cNvSpPr>
            <p:nvPr/>
          </p:nvSpPr>
          <p:spPr bwMode="auto">
            <a:xfrm rot="19639936">
              <a:off x="7926714" y="3352707"/>
              <a:ext cx="1751554" cy="1800000"/>
            </a:xfrm>
            <a:prstGeom prst="ellipse">
              <a:avLst/>
            </a:prstGeom>
            <a:solidFill>
              <a:schemeClr val="tx2">
                <a:lumMod val="75000"/>
                <a:alpha val="54118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l-GR"/>
            </a:p>
          </p:txBody>
        </p:sp>
        <p:pic>
          <p:nvPicPr>
            <p:cNvPr id="30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7798003" y="3276598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8226125" y="2922849"/>
              <a:ext cx="577427" cy="719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9505637">
              <a:off x="8716963" y="4947849"/>
              <a:ext cx="535053" cy="666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7532586" y="3739583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7609093" y="4240186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4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8054866" y="4765724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342805">
              <a:off x="8796710" y="2928718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9279800" y="3165699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9321009" y="4635547"/>
              <a:ext cx="577427" cy="719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9605391" y="3577620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9570986" y="4202882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5854064" y="2550795"/>
            <a:ext cx="1095432" cy="1044000"/>
            <a:chOff x="7588284" y="4079822"/>
            <a:chExt cx="2292437" cy="2184801"/>
          </a:xfrm>
        </p:grpSpPr>
        <p:sp>
          <p:nvSpPr>
            <p:cNvPr id="42" name="Oval 41"/>
            <p:cNvSpPr>
              <a:spLocks noChangeAspect="1"/>
            </p:cNvSpPr>
            <p:nvPr/>
          </p:nvSpPr>
          <p:spPr bwMode="auto">
            <a:xfrm rot="19639936">
              <a:off x="7961310" y="4382194"/>
              <a:ext cx="1401244" cy="1440000"/>
            </a:xfrm>
            <a:prstGeom prst="ellipse">
              <a:avLst/>
            </a:prstGeom>
            <a:solidFill>
              <a:schemeClr val="tx2">
                <a:lumMod val="75000"/>
                <a:alpha val="54118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l-GR"/>
            </a:p>
          </p:txBody>
        </p:sp>
        <p:pic>
          <p:nvPicPr>
            <p:cNvPr id="43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9505637">
              <a:off x="9143252" y="4426532"/>
              <a:ext cx="535053" cy="666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43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9282878" y="5048821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342805">
              <a:off x="8672413" y="4014399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9505637">
              <a:off x="8245995" y="5598074"/>
              <a:ext cx="535053" cy="666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7653707" y="4608611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7830077" y="5173741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48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162002">
              <a:off x="8926142" y="5483580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25" descr="C:\Documents and Settings\user\Desktop\X-Katranidis\various slides\Myoglobi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8342805">
              <a:off x="7978582" y="4089549"/>
              <a:ext cx="532420" cy="663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" name="Picture 25" descr="C:\Documents and Settings\user\Desktop\X-Katranidis\various slides\Myoglobi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8162002">
            <a:off x="8482412" y="1337451"/>
            <a:ext cx="252000" cy="313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51"/>
          <p:cNvSpPr txBox="1"/>
          <p:nvPr/>
        </p:nvSpPr>
        <p:spPr>
          <a:xfrm>
            <a:off x="8072295" y="919256"/>
            <a:ext cx="9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SAv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968263" y="1656276"/>
            <a:ext cx="122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Ø = 6 nm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407351" y="3636179"/>
            <a:ext cx="1222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Ø = 100 nm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5796108" y="3640273"/>
            <a:ext cx="125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Ø = 200 nm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7473514" y="3632959"/>
            <a:ext cx="1257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Ø =300 nm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4596857" y="4024842"/>
            <a:ext cx="4155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</a:t>
            </a:r>
            <a:r>
              <a:rPr lang="en-US" dirty="0" smtClean="0"/>
              <a:t>work </a:t>
            </a:r>
            <a:r>
              <a:rPr lang="en-US" dirty="0" smtClean="0">
                <a:solidFill>
                  <a:srgbClr val="FF0000"/>
                </a:solidFill>
              </a:rPr>
              <a:t>(M-24-M36)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Acoustic ratio and LOD of streptavidin coated particles</a:t>
            </a:r>
            <a:endParaRPr lang="en-US" dirty="0" smtClean="0">
              <a:sym typeface="Symbol" panose="05050102010706020507" pitchFamily="18" charset="2"/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015140" y="376856"/>
            <a:ext cx="6426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Future Plans</a:t>
            </a:r>
            <a:endParaRPr lang="en-US" sz="24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96857" y="5515487"/>
            <a:ext cx="291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dirty="0" smtClean="0">
                <a:latin typeface="Arial" pitchFamily="34" charset="0"/>
                <a:cs typeface="Arial" pitchFamily="34" charset="0"/>
              </a:rPr>
              <a:t>- Dendrimers from BGU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5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9077" y="196532"/>
            <a:ext cx="1703415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Summary:</a:t>
            </a:r>
            <a:endParaRPr lang="el-GR" sz="2800" b="1" i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01146" y="555065"/>
            <a:ext cx="4885177" cy="52322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--- Problems </a:t>
            </a:r>
            <a:r>
              <a:rPr lang="en-US" sz="2800" b="1" i="1" dirty="0" smtClean="0">
                <a:solidFill>
                  <a:srgbClr val="FF0000"/>
                </a:solidFill>
              </a:rPr>
              <a:t>--- </a:t>
            </a:r>
            <a:r>
              <a:rPr lang="en-US" sz="2800" b="1" i="1" dirty="0">
                <a:solidFill>
                  <a:srgbClr val="FF0000"/>
                </a:solidFill>
              </a:rPr>
              <a:t>Deviations --- </a:t>
            </a:r>
            <a:endParaRPr lang="el-GR" sz="2800" b="1" i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86863" y="1248748"/>
            <a:ext cx="1600200" cy="304800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54648" y="1274462"/>
            <a:ext cx="1524000" cy="43434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87223" y="5814040"/>
            <a:ext cx="625677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Arial" pitchFamily="34" charset="0"/>
                <a:cs typeface="Arial" pitchFamily="34" charset="0"/>
              </a:rPr>
              <a:t>SLBs coated NPs </a:t>
            </a:r>
            <a:r>
              <a:rPr lang="en-US" sz="2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en-US" sz="28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SAv</a:t>
            </a:r>
            <a:r>
              <a:rPr lang="en-US" sz="28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coated NPs </a:t>
            </a:r>
            <a:endParaRPr lang="el-G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0308" y="4515530"/>
            <a:ext cx="6156878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itchFamily="34" charset="0"/>
                <a:cs typeface="Arial" pitchFamily="34" charset="0"/>
              </a:rPr>
              <a:t>Not DNA binding to SLBs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coated NPs</a:t>
            </a:r>
            <a:endParaRPr lang="el-GR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700989" y="6163024"/>
            <a:ext cx="27462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Apple Chancery" pitchFamily="66" charset="0"/>
              </a:rPr>
              <a:t>THANK   YOU</a:t>
            </a:r>
            <a:endParaRPr lang="el-GR" sz="3000" dirty="0"/>
          </a:p>
        </p:txBody>
      </p:sp>
      <p:pic>
        <p:nvPicPr>
          <p:cNvPr id="10" name="Picture 3" descr="C:\Users\gizpc\Desktop\''''--FINAL folder\1-Axil-personal (B+Ypart)\,,Axil-photos\--,,Axil-EGO,,\Axil-Science (Athina-Buffalo-Lamia-Demokritos-Krete)\Krete U\Nikoletta Naoumi.jpg"/>
          <p:cNvPicPr>
            <a:picLocks noChangeAspect="1" noChangeArrowheads="1"/>
          </p:cNvPicPr>
          <p:nvPr/>
        </p:nvPicPr>
        <p:blipFill>
          <a:blip r:embed="rId4" cstate="print"/>
          <a:srcRect r="26639" b="61892"/>
          <a:stretch>
            <a:fillRect/>
          </a:stretch>
        </p:blipFill>
        <p:spPr bwMode="auto">
          <a:xfrm>
            <a:off x="2097049" y="3926494"/>
            <a:ext cx="1428750" cy="1442941"/>
          </a:xfrm>
          <a:prstGeom prst="rect">
            <a:avLst/>
          </a:prstGeom>
          <a:noFill/>
        </p:spPr>
      </p:pic>
      <p:pic>
        <p:nvPicPr>
          <p:cNvPr id="11" name="Picture 5" descr="C:\Users\gizpc\Desktop\''''--FINAL folder\1-Axil-personal (B+Ypart)\,,Axil-photos\--,,Axil-EGO,,\Axil-Science (Athina-Buffalo-Lamia-Demokritos-Krete)\Krete U\Christmas lab dinner_ Dec 2017\IMG_20171214_144258.jpg"/>
          <p:cNvPicPr>
            <a:picLocks noChangeAspect="1" noChangeArrowheads="1"/>
          </p:cNvPicPr>
          <p:nvPr/>
        </p:nvPicPr>
        <p:blipFill>
          <a:blip r:embed="rId5" cstate="print"/>
          <a:srcRect l="16129" t="68529" r="68529" b="5999"/>
          <a:stretch>
            <a:fillRect/>
          </a:stretch>
        </p:blipFill>
        <p:spPr bwMode="auto">
          <a:xfrm>
            <a:off x="505895" y="1316862"/>
            <a:ext cx="1606379" cy="20002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-17748" y="3382718"/>
            <a:ext cx="28291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Arial" pitchFamily="34" charset="0"/>
                <a:cs typeface="Arial" pitchFamily="34" charset="0"/>
              </a:rPr>
              <a:t>Dr. George </a:t>
            </a:r>
            <a:r>
              <a:rPr lang="en-US" sz="2100" dirty="0" err="1" smtClean="0">
                <a:latin typeface="Arial" pitchFamily="34" charset="0"/>
                <a:cs typeface="Arial" pitchFamily="34" charset="0"/>
              </a:rPr>
              <a:t>Papadakis</a:t>
            </a:r>
            <a:endParaRPr lang="el-GR" sz="2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6541" y="5551134"/>
            <a:ext cx="386035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 err="1" smtClean="0">
                <a:latin typeface="Arial" pitchFamily="34" charset="0"/>
                <a:cs typeface="Arial" pitchFamily="34" charset="0"/>
              </a:rPr>
              <a:t>Nikoletta</a:t>
            </a:r>
            <a:r>
              <a:rPr lang="en-US" sz="21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100" dirty="0" err="1" smtClean="0">
                <a:latin typeface="Arial" pitchFamily="34" charset="0"/>
                <a:cs typeface="Arial" pitchFamily="34" charset="0"/>
              </a:rPr>
              <a:t>Naoumi</a:t>
            </a:r>
            <a:r>
              <a:rPr lang="en-US" sz="2100" dirty="0" smtClean="0">
                <a:latin typeface="Arial" pitchFamily="34" charset="0"/>
                <a:cs typeface="Arial" pitchFamily="34" charset="0"/>
              </a:rPr>
              <a:t>, PhD student</a:t>
            </a:r>
            <a:endParaRPr lang="el-GR" sz="2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5283" y="2972884"/>
            <a:ext cx="26016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Arial" pitchFamily="34" charset="0"/>
                <a:cs typeface="Arial" pitchFamily="34" charset="0"/>
              </a:rPr>
              <a:t>Dr. </a:t>
            </a:r>
            <a:r>
              <a:rPr lang="en-US" sz="2100" dirty="0" err="1" smtClean="0">
                <a:latin typeface="Arial" pitchFamily="34" charset="0"/>
                <a:cs typeface="Arial" pitchFamily="34" charset="0"/>
              </a:rPr>
              <a:t>Achilleas</a:t>
            </a:r>
            <a:r>
              <a:rPr lang="en-US" sz="21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100" dirty="0" err="1" smtClean="0">
                <a:latin typeface="Arial" pitchFamily="34" charset="0"/>
                <a:cs typeface="Arial" pitchFamily="34" charset="0"/>
              </a:rPr>
              <a:t>Tsortos</a:t>
            </a:r>
            <a:endParaRPr lang="el-GR" sz="21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42" y="907672"/>
            <a:ext cx="1698240" cy="208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92086" y="299708"/>
            <a:ext cx="218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IMBB-FORTH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868144" y="299708"/>
            <a:ext cx="2186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BGU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932040" y="476672"/>
            <a:ext cx="36000" cy="51845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50" y="946619"/>
            <a:ext cx="1714500" cy="2286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291111" y="3476940"/>
            <a:ext cx="22172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latin typeface="Arial" pitchFamily="34" charset="0"/>
                <a:cs typeface="Arial" pitchFamily="34" charset="0"/>
              </a:rPr>
              <a:t>Prof. </a:t>
            </a:r>
            <a:r>
              <a:rPr lang="en-US" sz="2100" dirty="0" err="1" smtClean="0">
                <a:latin typeface="Arial" pitchFamily="34" charset="0"/>
                <a:cs typeface="Arial" pitchFamily="34" charset="0"/>
              </a:rPr>
              <a:t>Raz</a:t>
            </a:r>
            <a:r>
              <a:rPr lang="en-US" sz="21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100" dirty="0" err="1" smtClean="0">
                <a:latin typeface="Arial" pitchFamily="34" charset="0"/>
                <a:cs typeface="Arial" pitchFamily="34" charset="0"/>
              </a:rPr>
              <a:t>Jelinek</a:t>
            </a:r>
            <a:endParaRPr lang="el-GR" sz="2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66092" y="4017440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-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Elad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Arad, PhD student</a:t>
            </a:r>
            <a:endParaRPr lang="el-GR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98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1512" name="Flowchart: Data 1511"/>
          <p:cNvSpPr/>
          <p:nvPr/>
        </p:nvSpPr>
        <p:spPr>
          <a:xfrm>
            <a:off x="-68827" y="4982845"/>
            <a:ext cx="9143999" cy="402793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grpSp>
        <p:nvGrpSpPr>
          <p:cNvPr id="1513" name="Group 1512"/>
          <p:cNvGrpSpPr/>
          <p:nvPr/>
        </p:nvGrpSpPr>
        <p:grpSpPr>
          <a:xfrm>
            <a:off x="4241770" y="2237539"/>
            <a:ext cx="1438545" cy="3074097"/>
            <a:chOff x="2282161" y="2431818"/>
            <a:chExt cx="1438545" cy="3074097"/>
          </a:xfrm>
        </p:grpSpPr>
        <p:grpSp>
          <p:nvGrpSpPr>
            <p:cNvPr id="1514" name="Group 34"/>
            <p:cNvGrpSpPr>
              <a:grpSpLocks/>
            </p:cNvGrpSpPr>
            <p:nvPr/>
          </p:nvGrpSpPr>
          <p:grpSpPr bwMode="auto">
            <a:xfrm>
              <a:off x="2508884" y="5135489"/>
              <a:ext cx="780411" cy="370426"/>
              <a:chOff x="564" y="3481"/>
              <a:chExt cx="498" cy="23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990" name="AutoShape 35"/>
              <p:cNvSpPr>
                <a:spLocks noChangeArrowheads="1"/>
              </p:cNvSpPr>
              <p:nvPr/>
            </p:nvSpPr>
            <p:spPr bwMode="auto">
              <a:xfrm rot="115462">
                <a:off x="564" y="3481"/>
                <a:ext cx="498" cy="239"/>
              </a:xfrm>
              <a:prstGeom prst="cloudCallout">
                <a:avLst>
                  <a:gd name="adj1" fmla="val -47861"/>
                  <a:gd name="adj2" fmla="val -31009"/>
                </a:avLst>
              </a:prstGeom>
              <a:solidFill>
                <a:srgbClr val="FF0000">
                  <a:alpha val="97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l-GR">
                  <a:latin typeface="+mn-lt"/>
                  <a:cs typeface="+mn-cs"/>
                </a:endParaRPr>
              </a:p>
            </p:txBody>
          </p:sp>
          <p:sp>
            <p:nvSpPr>
              <p:cNvPr id="1991" name="AutoShape 36"/>
              <p:cNvSpPr>
                <a:spLocks noChangeArrowheads="1"/>
              </p:cNvSpPr>
              <p:nvPr/>
            </p:nvSpPr>
            <p:spPr bwMode="auto">
              <a:xfrm rot="115462" flipV="1">
                <a:off x="652" y="3497"/>
                <a:ext cx="72" cy="46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l-GR">
                  <a:latin typeface="+mn-lt"/>
                  <a:cs typeface="+mn-cs"/>
                </a:endParaRPr>
              </a:p>
            </p:txBody>
          </p:sp>
          <p:sp>
            <p:nvSpPr>
              <p:cNvPr id="1992" name="AutoShape 37"/>
              <p:cNvSpPr>
                <a:spLocks noChangeArrowheads="1"/>
              </p:cNvSpPr>
              <p:nvPr/>
            </p:nvSpPr>
            <p:spPr bwMode="auto">
              <a:xfrm rot="115462" flipV="1">
                <a:off x="877" y="3485"/>
                <a:ext cx="71" cy="46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l-GR">
                  <a:latin typeface="+mn-lt"/>
                  <a:cs typeface="+mn-cs"/>
                </a:endParaRPr>
              </a:p>
            </p:txBody>
          </p:sp>
        </p:grpSp>
        <p:grpSp>
          <p:nvGrpSpPr>
            <p:cNvPr id="1515" name="Group 1354"/>
            <p:cNvGrpSpPr/>
            <p:nvPr/>
          </p:nvGrpSpPr>
          <p:grpSpPr>
            <a:xfrm>
              <a:off x="2665419" y="3872270"/>
              <a:ext cx="460747" cy="1360339"/>
              <a:chOff x="4077078" y="4318603"/>
              <a:chExt cx="544275" cy="1801434"/>
            </a:xfrm>
          </p:grpSpPr>
          <p:grpSp>
            <p:nvGrpSpPr>
              <p:cNvPr id="1916" name="16 - Ομάδα"/>
              <p:cNvGrpSpPr>
                <a:grpSpLocks/>
              </p:cNvGrpSpPr>
              <p:nvPr/>
            </p:nvGrpSpPr>
            <p:grpSpPr bwMode="auto">
              <a:xfrm rot="337683">
                <a:off x="4198182" y="4318603"/>
                <a:ext cx="423171" cy="1617411"/>
                <a:chOff x="661962" y="4714884"/>
                <a:chExt cx="406721" cy="1716221"/>
              </a:xfrm>
            </p:grpSpPr>
            <p:sp>
              <p:nvSpPr>
                <p:cNvPr id="1920" name="88 - Έλλειψη"/>
                <p:cNvSpPr/>
                <p:nvPr/>
              </p:nvSpPr>
              <p:spPr>
                <a:xfrm>
                  <a:off x="724453" y="472787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21" name="17 - Έλλειψη"/>
                <p:cNvSpPr/>
                <p:nvPr/>
              </p:nvSpPr>
              <p:spPr>
                <a:xfrm>
                  <a:off x="968670" y="629535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22" name="18 - Έλλειψη"/>
                <p:cNvSpPr/>
                <p:nvPr/>
              </p:nvSpPr>
              <p:spPr>
                <a:xfrm>
                  <a:off x="921997" y="626669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23" name="19 - Έλλειψη"/>
                <p:cNvSpPr/>
                <p:nvPr/>
              </p:nvSpPr>
              <p:spPr>
                <a:xfrm>
                  <a:off x="828563" y="573834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24" name="20 - Έλλειψη"/>
                <p:cNvSpPr/>
                <p:nvPr/>
              </p:nvSpPr>
              <p:spPr>
                <a:xfrm>
                  <a:off x="661962" y="635309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25" name="21 - Έλλειψη"/>
                <p:cNvSpPr/>
                <p:nvPr/>
              </p:nvSpPr>
              <p:spPr>
                <a:xfrm>
                  <a:off x="681962" y="6297756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26" name="22 - Έλλειψη"/>
                <p:cNvSpPr/>
                <p:nvPr/>
              </p:nvSpPr>
              <p:spPr>
                <a:xfrm>
                  <a:off x="721971" y="623840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27" name="23 - Έλλειψη"/>
                <p:cNvSpPr/>
                <p:nvPr/>
              </p:nvSpPr>
              <p:spPr>
                <a:xfrm>
                  <a:off x="768637" y="618506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28" name="24 - Έλλειψη"/>
                <p:cNvSpPr/>
                <p:nvPr/>
              </p:nvSpPr>
              <p:spPr>
                <a:xfrm>
                  <a:off x="825313" y="613839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cxnSp>
              <p:nvCxnSpPr>
                <p:cNvPr id="1929" name="25 - Ευθεία γραμμή σύνδεσης"/>
                <p:cNvCxnSpPr/>
                <p:nvPr/>
              </p:nvCxnSpPr>
              <p:spPr>
                <a:xfrm>
                  <a:off x="694777" y="5524427"/>
                  <a:ext cx="165017" cy="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1930" name="26 - Έλλειψη"/>
                <p:cNvSpPr/>
                <p:nvPr/>
              </p:nvSpPr>
              <p:spPr>
                <a:xfrm>
                  <a:off x="868652" y="607974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31" name="27 - Έλλειψη"/>
                <p:cNvSpPr/>
                <p:nvPr/>
              </p:nvSpPr>
              <p:spPr>
                <a:xfrm>
                  <a:off x="858664" y="568904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32" name="28 - Έλλειψη"/>
                <p:cNvSpPr/>
                <p:nvPr/>
              </p:nvSpPr>
              <p:spPr>
                <a:xfrm>
                  <a:off x="902007" y="563371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33" name="29 - Έλλειψη"/>
                <p:cNvSpPr/>
                <p:nvPr/>
              </p:nvSpPr>
              <p:spPr>
                <a:xfrm>
                  <a:off x="878654" y="557837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34" name="30 - Έλλειψη"/>
                <p:cNvSpPr/>
                <p:nvPr/>
              </p:nvSpPr>
              <p:spPr>
                <a:xfrm>
                  <a:off x="821979" y="528495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35" name="31 - Έλλειψη"/>
                <p:cNvSpPr/>
                <p:nvPr/>
              </p:nvSpPr>
              <p:spPr>
                <a:xfrm>
                  <a:off x="868652" y="524161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36" name="32 - Έλλειψη"/>
                <p:cNvSpPr/>
                <p:nvPr/>
              </p:nvSpPr>
              <p:spPr>
                <a:xfrm>
                  <a:off x="891986" y="518493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37" name="33 - Έλλειψη"/>
                <p:cNvSpPr/>
                <p:nvPr/>
              </p:nvSpPr>
              <p:spPr>
                <a:xfrm>
                  <a:off x="851981" y="512826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38" name="35 - Έλλειψη"/>
                <p:cNvSpPr/>
                <p:nvPr/>
              </p:nvSpPr>
              <p:spPr>
                <a:xfrm>
                  <a:off x="867164" y="477176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39" name="36 - Έλλειψη"/>
                <p:cNvSpPr/>
                <p:nvPr/>
              </p:nvSpPr>
              <p:spPr>
                <a:xfrm>
                  <a:off x="908661" y="471488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40" name="37 - Έλλειψη"/>
                <p:cNvSpPr/>
                <p:nvPr/>
              </p:nvSpPr>
              <p:spPr>
                <a:xfrm>
                  <a:off x="868567" y="6233736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41" name="38 - Έλλειψη"/>
                <p:cNvSpPr/>
                <p:nvPr/>
              </p:nvSpPr>
              <p:spPr>
                <a:xfrm>
                  <a:off x="801152" y="619833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42" name="39 - Έλλειψη"/>
                <p:cNvSpPr/>
                <p:nvPr/>
              </p:nvSpPr>
              <p:spPr>
                <a:xfrm>
                  <a:off x="729252" y="6153845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43" name="40 - Έλλειψη"/>
                <p:cNvSpPr/>
                <p:nvPr/>
              </p:nvSpPr>
              <p:spPr>
                <a:xfrm>
                  <a:off x="708183" y="609760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44" name="41 - Έλλειψη"/>
                <p:cNvSpPr/>
                <p:nvPr/>
              </p:nvSpPr>
              <p:spPr>
                <a:xfrm>
                  <a:off x="734856" y="604227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45" name="42 - Έλλειψη"/>
                <p:cNvSpPr/>
                <p:nvPr/>
              </p:nvSpPr>
              <p:spPr>
                <a:xfrm>
                  <a:off x="771893" y="599308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46" name="43 - Έλλειψη"/>
                <p:cNvSpPr/>
                <p:nvPr/>
              </p:nvSpPr>
              <p:spPr>
                <a:xfrm>
                  <a:off x="815236" y="5937745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47" name="44 - Έλλειψη"/>
                <p:cNvSpPr/>
                <p:nvPr/>
              </p:nvSpPr>
              <p:spPr>
                <a:xfrm>
                  <a:off x="858579" y="588240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48" name="45 - Έλλειψη"/>
                <p:cNvSpPr/>
                <p:nvPr/>
              </p:nvSpPr>
              <p:spPr>
                <a:xfrm>
                  <a:off x="901923" y="582707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49" name="46 - Έλλειψη"/>
                <p:cNvSpPr/>
                <p:nvPr/>
              </p:nvSpPr>
              <p:spPr>
                <a:xfrm>
                  <a:off x="821895" y="547831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50" name="47 - Έλλειψη"/>
                <p:cNvSpPr/>
                <p:nvPr/>
              </p:nvSpPr>
              <p:spPr>
                <a:xfrm>
                  <a:off x="868567" y="543497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51" name="48 - Έλλειψη"/>
                <p:cNvSpPr/>
                <p:nvPr/>
              </p:nvSpPr>
              <p:spPr>
                <a:xfrm>
                  <a:off x="891901" y="537829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52" name="49 - Έλλειψη"/>
                <p:cNvSpPr/>
                <p:nvPr/>
              </p:nvSpPr>
              <p:spPr>
                <a:xfrm>
                  <a:off x="836932" y="601337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53" name="50 - Έλλειψη"/>
                <p:cNvSpPr/>
                <p:nvPr/>
              </p:nvSpPr>
              <p:spPr>
                <a:xfrm>
                  <a:off x="778641" y="596573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54" name="51 - Έλλειψη"/>
                <p:cNvSpPr/>
                <p:nvPr/>
              </p:nvSpPr>
              <p:spPr>
                <a:xfrm>
                  <a:off x="723697" y="592189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55" name="52 - Έλλειψη"/>
                <p:cNvSpPr/>
                <p:nvPr/>
              </p:nvSpPr>
              <p:spPr>
                <a:xfrm>
                  <a:off x="723335" y="584706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56" name="53 - Έλλειψη"/>
                <p:cNvSpPr/>
                <p:nvPr/>
              </p:nvSpPr>
              <p:spPr>
                <a:xfrm>
                  <a:off x="755811" y="579265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57" name="54 - Έλλειψη"/>
                <p:cNvSpPr/>
                <p:nvPr/>
              </p:nvSpPr>
              <p:spPr>
                <a:xfrm>
                  <a:off x="815321" y="5744385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58" name="55 - Έλλειψη"/>
                <p:cNvSpPr/>
                <p:nvPr/>
              </p:nvSpPr>
              <p:spPr>
                <a:xfrm>
                  <a:off x="878569" y="577173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59" name="56 - Έλλειψη"/>
                <p:cNvSpPr/>
                <p:nvPr/>
              </p:nvSpPr>
              <p:spPr>
                <a:xfrm>
                  <a:off x="808658" y="573189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60" name="57 - Έλλειψη"/>
                <p:cNvSpPr/>
                <p:nvPr/>
              </p:nvSpPr>
              <p:spPr>
                <a:xfrm>
                  <a:off x="751883" y="570167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61" name="58 - Έλλειψη"/>
                <p:cNvSpPr/>
                <p:nvPr/>
              </p:nvSpPr>
              <p:spPr>
                <a:xfrm>
                  <a:off x="701877" y="567166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62" name="59 - Έλλειψη"/>
                <p:cNvSpPr/>
                <p:nvPr/>
              </p:nvSpPr>
              <p:spPr>
                <a:xfrm>
                  <a:off x="681877" y="561832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63" name="60 - Έλλειψη"/>
                <p:cNvSpPr/>
                <p:nvPr/>
              </p:nvSpPr>
              <p:spPr>
                <a:xfrm>
                  <a:off x="728550" y="556498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64" name="61 - Έλλειψη"/>
                <p:cNvSpPr/>
                <p:nvPr/>
              </p:nvSpPr>
              <p:spPr>
                <a:xfrm>
                  <a:off x="828647" y="554498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65" name="62 - Έλλειψη"/>
                <p:cNvSpPr/>
                <p:nvPr/>
              </p:nvSpPr>
              <p:spPr>
                <a:xfrm>
                  <a:off x="765304" y="5511646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66" name="63 - Έλλειψη"/>
                <p:cNvSpPr/>
                <p:nvPr/>
              </p:nvSpPr>
              <p:spPr>
                <a:xfrm>
                  <a:off x="701961" y="547831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67" name="64 - Έλλειψη"/>
                <p:cNvSpPr/>
                <p:nvPr/>
              </p:nvSpPr>
              <p:spPr>
                <a:xfrm>
                  <a:off x="688630" y="541830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1968" name="65 - Έλλειψη"/>
                <p:cNvSpPr/>
                <p:nvPr/>
              </p:nvSpPr>
              <p:spPr>
                <a:xfrm>
                  <a:off x="728634" y="537162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69" name="66 - Έλλειψη"/>
                <p:cNvSpPr/>
                <p:nvPr/>
              </p:nvSpPr>
              <p:spPr>
                <a:xfrm>
                  <a:off x="775307" y="532829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0" name="67 - Έλλειψη"/>
                <p:cNvSpPr/>
                <p:nvPr/>
              </p:nvSpPr>
              <p:spPr>
                <a:xfrm>
                  <a:off x="851897" y="532162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1" name="68 - Έλλειψη"/>
                <p:cNvSpPr/>
                <p:nvPr/>
              </p:nvSpPr>
              <p:spPr>
                <a:xfrm>
                  <a:off x="795222" y="528828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2" name="69 - Έλλειψη"/>
                <p:cNvSpPr/>
                <p:nvPr/>
              </p:nvSpPr>
              <p:spPr>
                <a:xfrm>
                  <a:off x="738547" y="525495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3" name="70 - Έλλειψη"/>
                <p:cNvSpPr/>
                <p:nvPr/>
              </p:nvSpPr>
              <p:spPr>
                <a:xfrm>
                  <a:off x="701877" y="521161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4" name="71 - Έλλειψη"/>
                <p:cNvSpPr/>
                <p:nvPr/>
              </p:nvSpPr>
              <p:spPr>
                <a:xfrm>
                  <a:off x="705211" y="516827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5" name="72 - Έλλειψη"/>
                <p:cNvSpPr/>
                <p:nvPr/>
              </p:nvSpPr>
              <p:spPr>
                <a:xfrm>
                  <a:off x="735218" y="5124936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6" name="73 - Έλλειψη"/>
                <p:cNvSpPr/>
                <p:nvPr/>
              </p:nvSpPr>
              <p:spPr>
                <a:xfrm>
                  <a:off x="775312" y="508025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7" name="74 - Έλλειψη"/>
                <p:cNvSpPr/>
                <p:nvPr/>
              </p:nvSpPr>
              <p:spPr>
                <a:xfrm>
                  <a:off x="815236" y="503825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8" name="75 - Έλλειψη"/>
                <p:cNvSpPr/>
                <p:nvPr/>
              </p:nvSpPr>
              <p:spPr>
                <a:xfrm>
                  <a:off x="855245" y="499492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79" name="76 - Έλλειψη"/>
                <p:cNvSpPr/>
                <p:nvPr/>
              </p:nvSpPr>
              <p:spPr>
                <a:xfrm>
                  <a:off x="895255" y="495158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0" name="77 - Έλλειψη"/>
                <p:cNvSpPr/>
                <p:nvPr/>
              </p:nvSpPr>
              <p:spPr>
                <a:xfrm>
                  <a:off x="908576" y="490824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1" name="78 - Έλλειψη"/>
                <p:cNvSpPr/>
                <p:nvPr/>
              </p:nvSpPr>
              <p:spPr>
                <a:xfrm>
                  <a:off x="795306" y="509492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2" name="79 - Έλλειψη"/>
                <p:cNvSpPr/>
                <p:nvPr/>
              </p:nvSpPr>
              <p:spPr>
                <a:xfrm>
                  <a:off x="738632" y="506159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3" name="80 - Έλλειψη"/>
                <p:cNvSpPr/>
                <p:nvPr/>
              </p:nvSpPr>
              <p:spPr>
                <a:xfrm>
                  <a:off x="701961" y="501825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4" name="81 - Έλλειψη"/>
                <p:cNvSpPr/>
                <p:nvPr/>
              </p:nvSpPr>
              <p:spPr>
                <a:xfrm>
                  <a:off x="705296" y="497491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5" name="82 - Έλλειψη"/>
                <p:cNvSpPr/>
                <p:nvPr/>
              </p:nvSpPr>
              <p:spPr>
                <a:xfrm>
                  <a:off x="714573" y="491928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6" name="84 - Έλλειψη"/>
                <p:cNvSpPr/>
                <p:nvPr/>
              </p:nvSpPr>
              <p:spPr>
                <a:xfrm>
                  <a:off x="756699" y="486090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7" name="85 - Έλλειψη"/>
                <p:cNvSpPr/>
                <p:nvPr/>
              </p:nvSpPr>
              <p:spPr>
                <a:xfrm>
                  <a:off x="881889" y="4864905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8" name="86 - Έλλειψη"/>
                <p:cNvSpPr/>
                <p:nvPr/>
              </p:nvSpPr>
              <p:spPr>
                <a:xfrm>
                  <a:off x="825194" y="482156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1989" name="87 - Έλλειψη"/>
                <p:cNvSpPr/>
                <p:nvPr/>
              </p:nvSpPr>
              <p:spPr>
                <a:xfrm>
                  <a:off x="768500" y="477822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</p:grpSp>
          <p:grpSp>
            <p:nvGrpSpPr>
              <p:cNvPr id="1917" name="Group 1293"/>
              <p:cNvGrpSpPr>
                <a:grpSpLocks/>
              </p:cNvGrpSpPr>
              <p:nvPr/>
            </p:nvGrpSpPr>
            <p:grpSpPr bwMode="auto">
              <a:xfrm rot="20940493">
                <a:off x="4077078" y="5907636"/>
                <a:ext cx="73988" cy="212401"/>
                <a:chOff x="7775476" y="3500796"/>
                <a:chExt cx="73554" cy="314126"/>
              </a:xfrm>
            </p:grpSpPr>
            <p:sp>
              <p:nvSpPr>
                <p:cNvPr id="1918" name="222 - Έλλειψη"/>
                <p:cNvSpPr>
                  <a:spLocks noChangeAspect="1"/>
                </p:cNvSpPr>
                <p:nvPr/>
              </p:nvSpPr>
              <p:spPr bwMode="auto">
                <a:xfrm rot="997190">
                  <a:off x="7775476" y="3706914"/>
                  <a:ext cx="73554" cy="108008"/>
                </a:xfrm>
                <a:prstGeom prst="ellipse">
                  <a:avLst/>
                </a:prstGeom>
                <a:solidFill>
                  <a:srgbClr val="111111"/>
                </a:solidFill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cxnSp>
              <p:nvCxnSpPr>
                <p:cNvPr id="1919" name="221 - Ευθεία γραμμή σύνδεσης"/>
                <p:cNvCxnSpPr/>
                <p:nvPr/>
              </p:nvCxnSpPr>
              <p:spPr bwMode="auto">
                <a:xfrm rot="1521522" flipH="1">
                  <a:off x="7840576" y="3500796"/>
                  <a:ext cx="6651" cy="204259"/>
                </a:xfrm>
                <a:prstGeom prst="line">
                  <a:avLst/>
                </a:prstGeom>
                <a:solidFill>
                  <a:srgbClr val="00CCFF"/>
                </a:solidFill>
                <a:ln w="19050">
                  <a:solidFill>
                    <a:srgbClr val="111111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16" name="Group 455"/>
            <p:cNvGrpSpPr/>
            <p:nvPr/>
          </p:nvGrpSpPr>
          <p:grpSpPr>
            <a:xfrm rot="1163304">
              <a:off x="2282161" y="2431818"/>
              <a:ext cx="1438545" cy="1265919"/>
              <a:chOff x="2680685" y="1700808"/>
              <a:chExt cx="4764365" cy="4883188"/>
            </a:xfrm>
          </p:grpSpPr>
          <p:grpSp>
            <p:nvGrpSpPr>
              <p:cNvPr id="1523" name="Group 1172"/>
              <p:cNvGrpSpPr/>
              <p:nvPr/>
            </p:nvGrpSpPr>
            <p:grpSpPr>
              <a:xfrm rot="6754948">
                <a:off x="4950084" y="3917095"/>
                <a:ext cx="3737945" cy="1251986"/>
                <a:chOff x="3849275" y="2103462"/>
                <a:chExt cx="3737945" cy="1251986"/>
              </a:xfrm>
            </p:grpSpPr>
            <p:grpSp>
              <p:nvGrpSpPr>
                <p:cNvPr id="1842" name="Group 1091"/>
                <p:cNvGrpSpPr/>
                <p:nvPr/>
              </p:nvGrpSpPr>
              <p:grpSpPr>
                <a:xfrm rot="20180874">
                  <a:off x="4608830" y="2290899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1902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913" name="Freeform 191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14" name="Freeform 191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1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903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90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911" name="Freeform 191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912" name="Freeform 191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91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904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90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907" name="Freeform 190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908" name="Freeform 190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90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843" name="Group 1106"/>
                <p:cNvGrpSpPr/>
                <p:nvPr/>
              </p:nvGrpSpPr>
              <p:grpSpPr>
                <a:xfrm>
                  <a:off x="5475399" y="2103462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1888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899" name="Freeform 189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00" name="Freeform 189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0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89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9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97" name="Freeform 189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98" name="Freeform 189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9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90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9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93" name="Freeform 189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94" name="Freeform 189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9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844" name="Group 1121"/>
                <p:cNvGrpSpPr/>
                <p:nvPr/>
              </p:nvGrpSpPr>
              <p:grpSpPr>
                <a:xfrm rot="914156">
                  <a:off x="6231752" y="2198555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1874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885" name="Freeform 188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86" name="Freeform 188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8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75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8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83" name="Freeform 188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84" name="Freeform 188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8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76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7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79" name="Freeform 187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80" name="Freeform 187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7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845" name="Group 1136"/>
                <p:cNvGrpSpPr/>
                <p:nvPr/>
              </p:nvGrpSpPr>
              <p:grpSpPr>
                <a:xfrm rot="2182051">
                  <a:off x="6863141" y="250853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1860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871" name="Freeform 187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72" name="Freeform 187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7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61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6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69" name="Freeform 186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70" name="Freeform 186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6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62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6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65" name="Freeform 186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66" name="Freeform 186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6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846" name="Group 1151"/>
                <p:cNvGrpSpPr/>
                <p:nvPr/>
              </p:nvGrpSpPr>
              <p:grpSpPr>
                <a:xfrm rot="19191330">
                  <a:off x="4240003" y="264349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85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857" name="Freeform 185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58" name="Freeform 185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5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5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85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55" name="Freeform 185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56" name="Freeform 185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5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847" name="Group 978"/>
                <p:cNvGrpSpPr/>
                <p:nvPr/>
              </p:nvGrpSpPr>
              <p:grpSpPr>
                <a:xfrm rot="17275122">
                  <a:off x="4005944" y="2904217"/>
                  <a:ext cx="294562" cy="607899"/>
                  <a:chOff x="3240592" y="531752"/>
                  <a:chExt cx="3286749" cy="5285510"/>
                </a:xfrm>
              </p:grpSpPr>
              <p:sp>
                <p:nvSpPr>
                  <p:cNvPr id="1848" name="Freeform 1847"/>
                  <p:cNvSpPr/>
                  <p:nvPr/>
                </p:nvSpPr>
                <p:spPr>
                  <a:xfrm rot="11010130">
                    <a:off x="3635896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849" name="Freeform 1848"/>
                  <p:cNvSpPr/>
                  <p:nvPr/>
                </p:nvSpPr>
                <p:spPr>
                  <a:xfrm rot="163483">
                    <a:off x="4521408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850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3240592" y="531752"/>
                    <a:ext cx="3286749" cy="195938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  <p:grpSp>
            <p:nvGrpSpPr>
              <p:cNvPr id="1524" name="Group 1438"/>
              <p:cNvGrpSpPr/>
              <p:nvPr/>
            </p:nvGrpSpPr>
            <p:grpSpPr>
              <a:xfrm>
                <a:off x="2680685" y="1700808"/>
                <a:ext cx="4627619" cy="4883188"/>
                <a:chOff x="2680685" y="1700808"/>
                <a:chExt cx="4627619" cy="4883188"/>
              </a:xfrm>
            </p:grpSpPr>
            <p:grpSp>
              <p:nvGrpSpPr>
                <p:cNvPr id="1525" name="Group 1007"/>
                <p:cNvGrpSpPr/>
                <p:nvPr/>
              </p:nvGrpSpPr>
              <p:grpSpPr>
                <a:xfrm rot="20180874">
                  <a:off x="3818114" y="1934840"/>
                  <a:ext cx="652081" cy="660330"/>
                  <a:chOff x="3275856" y="2420888"/>
                  <a:chExt cx="902622" cy="1002413"/>
                </a:xfrm>
              </p:grpSpPr>
              <p:grpSp>
                <p:nvGrpSpPr>
                  <p:cNvPr id="1833" name="Group 978"/>
                  <p:cNvGrpSpPr/>
                  <p:nvPr/>
                </p:nvGrpSpPr>
                <p:grpSpPr>
                  <a:xfrm>
                    <a:off x="3807356" y="2423690"/>
                    <a:ext cx="371122" cy="980564"/>
                    <a:chOff x="3896245" y="546671"/>
                    <a:chExt cx="2449408" cy="5537512"/>
                  </a:xfrm>
                </p:grpSpPr>
                <p:sp>
                  <p:nvSpPr>
                    <p:cNvPr id="1839" name="Freeform 1838"/>
                    <p:cNvSpPr/>
                    <p:nvPr/>
                  </p:nvSpPr>
                  <p:spPr>
                    <a:xfrm rot="11010130">
                      <a:off x="3896245" y="2110509"/>
                      <a:ext cx="596206" cy="3828427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40" name="Freeform 1839"/>
                    <p:cNvSpPr/>
                    <p:nvPr/>
                  </p:nvSpPr>
                  <p:spPr>
                    <a:xfrm rot="163483">
                      <a:off x="5126545" y="2255757"/>
                      <a:ext cx="596206" cy="3828426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4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9388" y="546671"/>
                      <a:ext cx="2376265" cy="160202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34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3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37" name="Freeform 183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38" name="Freeform 183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3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26" name="Group 1008"/>
                <p:cNvGrpSpPr/>
                <p:nvPr/>
              </p:nvGrpSpPr>
              <p:grpSpPr>
                <a:xfrm>
                  <a:off x="4495681" y="1700808"/>
                  <a:ext cx="903326" cy="651073"/>
                  <a:chOff x="2972820" y="2420888"/>
                  <a:chExt cx="1527172" cy="1002413"/>
                </a:xfrm>
              </p:grpSpPr>
              <p:grpSp>
                <p:nvGrpSpPr>
                  <p:cNvPr id="181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830" name="Freeform 182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31" name="Freeform 183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3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20" name="Group 988"/>
                  <p:cNvGrpSpPr/>
                  <p:nvPr/>
                </p:nvGrpSpPr>
                <p:grpSpPr>
                  <a:xfrm>
                    <a:off x="2972820" y="2420888"/>
                    <a:ext cx="511352" cy="1002413"/>
                    <a:chOff x="2324748" y="2807101"/>
                    <a:chExt cx="511352" cy="1002413"/>
                  </a:xfrm>
                </p:grpSpPr>
                <p:grpSp>
                  <p:nvGrpSpPr>
                    <p:cNvPr id="1826" name="Group 986"/>
                    <p:cNvGrpSpPr/>
                    <p:nvPr/>
                  </p:nvGrpSpPr>
                  <p:grpSpPr>
                    <a:xfrm>
                      <a:off x="2477543" y="2975671"/>
                      <a:ext cx="317173" cy="833843"/>
                      <a:chOff x="2387399" y="3036969"/>
                      <a:chExt cx="507477" cy="1025450"/>
                    </a:xfrm>
                  </p:grpSpPr>
                  <p:sp>
                    <p:nvSpPr>
                      <p:cNvPr id="1828" name="Freeform 1827"/>
                      <p:cNvSpPr/>
                      <p:nvPr/>
                    </p:nvSpPr>
                    <p:spPr>
                      <a:xfrm rot="11010130">
                        <a:off x="2387399" y="3036969"/>
                        <a:ext cx="162599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29" name="Freeform 1828"/>
                      <p:cNvSpPr/>
                      <p:nvPr/>
                    </p:nvSpPr>
                    <p:spPr>
                      <a:xfrm rot="11052615">
                        <a:off x="2600715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2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748" y="2807101"/>
                      <a:ext cx="511352" cy="35797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2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2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24" name="Freeform 182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25" name="Freeform 182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sp>
              <p:nvSpPr>
                <p:cNvPr id="1527" name="Oval 1526"/>
                <p:cNvSpPr/>
                <p:nvPr/>
              </p:nvSpPr>
              <p:spPr>
                <a:xfrm>
                  <a:off x="2915816" y="1882602"/>
                  <a:ext cx="4392488" cy="442671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1528" name="Oval 1527"/>
                <p:cNvSpPr/>
                <p:nvPr/>
              </p:nvSpPr>
              <p:spPr>
                <a:xfrm>
                  <a:off x="3954072" y="2945040"/>
                  <a:ext cx="2304256" cy="23042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CCFF">
                        <a:tint val="66000"/>
                        <a:satMod val="160000"/>
                      </a:srgbClr>
                    </a:gs>
                    <a:gs pos="50000">
                      <a:srgbClr val="00CCFF">
                        <a:tint val="44500"/>
                        <a:satMod val="160000"/>
                      </a:srgbClr>
                    </a:gs>
                    <a:gs pos="100000">
                      <a:srgbClr val="00CC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grpSp>
              <p:nvGrpSpPr>
                <p:cNvPr id="1529" name="Group 1025"/>
                <p:cNvGrpSpPr/>
                <p:nvPr/>
              </p:nvGrpSpPr>
              <p:grpSpPr>
                <a:xfrm rot="914156">
                  <a:off x="5431280" y="1795901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180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816" name="Freeform 181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17" name="Freeform 181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1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0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1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14" name="Freeform 181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15" name="Freeform 181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1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0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8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10" name="Freeform 18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11" name="Freeform 18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0" name="Group 1040"/>
                <p:cNvGrpSpPr/>
                <p:nvPr/>
              </p:nvGrpSpPr>
              <p:grpSpPr>
                <a:xfrm rot="2182051">
                  <a:off x="6031635" y="2148297"/>
                  <a:ext cx="884235" cy="703143"/>
                  <a:chOff x="3275856" y="2420888"/>
                  <a:chExt cx="1494897" cy="1082580"/>
                </a:xfrm>
              </p:grpSpPr>
              <p:grpSp>
                <p:nvGrpSpPr>
                  <p:cNvPr id="1791" name="Group 978"/>
                  <p:cNvGrpSpPr/>
                  <p:nvPr/>
                </p:nvGrpSpPr>
                <p:grpSpPr>
                  <a:xfrm>
                    <a:off x="3708381" y="2421489"/>
                    <a:ext cx="497989" cy="935501"/>
                    <a:chOff x="3242988" y="534241"/>
                    <a:chExt cx="3286721" cy="5283021"/>
                  </a:xfrm>
                </p:grpSpPr>
                <p:sp>
                  <p:nvSpPr>
                    <p:cNvPr id="1802" name="Freeform 180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03" name="Freeform 180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0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2988" y="534241"/>
                      <a:ext cx="3286721" cy="195938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9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79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00" name="Freeform 179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01" name="Freeform 180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9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93" name="Group 993"/>
                  <p:cNvGrpSpPr/>
                  <p:nvPr/>
                </p:nvGrpSpPr>
                <p:grpSpPr>
                  <a:xfrm>
                    <a:off x="4272763" y="2443053"/>
                    <a:ext cx="497990" cy="1060415"/>
                    <a:chOff x="2760595" y="2829266"/>
                    <a:chExt cx="497990" cy="1060415"/>
                  </a:xfrm>
                </p:grpSpPr>
                <p:grpSp>
                  <p:nvGrpSpPr>
                    <p:cNvPr id="1794" name="Group 986"/>
                    <p:cNvGrpSpPr/>
                    <p:nvPr/>
                  </p:nvGrpSpPr>
                  <p:grpSpPr>
                    <a:xfrm>
                      <a:off x="2765303" y="3079227"/>
                      <a:ext cx="358034" cy="810454"/>
                      <a:chOff x="2847819" y="3164320"/>
                      <a:chExt cx="572856" cy="996686"/>
                    </a:xfrm>
                  </p:grpSpPr>
                  <p:sp>
                    <p:nvSpPr>
                      <p:cNvPr id="1796" name="Freeform 1795"/>
                      <p:cNvSpPr/>
                      <p:nvPr/>
                    </p:nvSpPr>
                    <p:spPr>
                      <a:xfrm rot="11010130">
                        <a:off x="2847819" y="3220047"/>
                        <a:ext cx="162600" cy="940959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97" name="Freeform 1796"/>
                      <p:cNvSpPr/>
                      <p:nvPr/>
                    </p:nvSpPr>
                    <p:spPr>
                      <a:xfrm rot="11052615">
                        <a:off x="3126515" y="3164320"/>
                        <a:ext cx="294160" cy="958771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9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0595" y="2829266"/>
                      <a:ext cx="497990" cy="3469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1" name="Group 1071"/>
                <p:cNvGrpSpPr/>
                <p:nvPr/>
              </p:nvGrpSpPr>
              <p:grpSpPr>
                <a:xfrm rot="19191330">
                  <a:off x="3439531" y="224084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78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788" name="Freeform 178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89" name="Freeform 178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9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8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78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86" name="Freeform 178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87" name="Freeform 178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8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2" name="Group 1081"/>
                <p:cNvGrpSpPr/>
                <p:nvPr/>
              </p:nvGrpSpPr>
              <p:grpSpPr>
                <a:xfrm rot="18017930">
                  <a:off x="3137945" y="263553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77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779" name="Freeform 177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80" name="Freeform 177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8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7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77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77" name="Freeform 177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78" name="Freeform 177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7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3" name="Group 1091"/>
                <p:cNvGrpSpPr/>
                <p:nvPr/>
              </p:nvGrpSpPr>
              <p:grpSpPr>
                <a:xfrm rot="13340717">
                  <a:off x="3238874" y="5302565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175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770" name="Freeform 176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71" name="Freeform 177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7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60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76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68" name="Freeform 176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69" name="Freeform 176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6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6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76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64" name="Freeform 176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65" name="Freeform 176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6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4" name="Group 1106"/>
                <p:cNvGrpSpPr/>
                <p:nvPr/>
              </p:nvGrpSpPr>
              <p:grpSpPr>
                <a:xfrm rot="14984981">
                  <a:off x="2840486" y="466735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174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756" name="Freeform 175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57" name="Freeform 175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5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4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75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54" name="Freeform 175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55" name="Freeform 175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5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4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74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50" name="Freeform 174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51" name="Freeform 175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4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5" name="Group 1121"/>
                <p:cNvGrpSpPr/>
                <p:nvPr/>
              </p:nvGrpSpPr>
              <p:grpSpPr>
                <a:xfrm rot="15899137">
                  <a:off x="2644182" y="397897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1731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742" name="Freeform 174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43" name="Freeform 174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4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3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73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40" name="Freeform 173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41" name="Freeform 174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3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33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73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36" name="Freeform 173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37" name="Freeform 173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3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6" name="Group 1136"/>
                <p:cNvGrpSpPr/>
                <p:nvPr/>
              </p:nvGrpSpPr>
              <p:grpSpPr>
                <a:xfrm rot="17167032">
                  <a:off x="2716465" y="327931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1717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1728" name="Freeform 172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29" name="Freeform 172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3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18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72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26" name="Freeform 172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27" name="Freeform 172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2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19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172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22" name="Freeform 172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23" name="Freeform 172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2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7" name="Group 1151"/>
                <p:cNvGrpSpPr/>
                <p:nvPr/>
              </p:nvGrpSpPr>
              <p:grpSpPr>
                <a:xfrm rot="12576311">
                  <a:off x="4042159" y="573195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70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714" name="Freeform 171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15" name="Freeform 171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1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0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71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12" name="Freeform 171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13" name="Freeform 171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1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8" name="Group 1161"/>
                <p:cNvGrpSpPr/>
                <p:nvPr/>
              </p:nvGrpSpPr>
              <p:grpSpPr>
                <a:xfrm rot="11006600">
                  <a:off x="4519088" y="5835309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9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705" name="Freeform 170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06" name="Freeform 170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0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70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70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03" name="Freeform 170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04" name="Freeform 170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0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39" name="Group 1253"/>
                <p:cNvGrpSpPr/>
                <p:nvPr/>
              </p:nvGrpSpPr>
              <p:grpSpPr>
                <a:xfrm rot="11006600">
                  <a:off x="5023144" y="590731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9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96" name="Freeform 169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97" name="Freeform 169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9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9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9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94" name="Freeform 169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95" name="Freeform 169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9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40" name="Group 993"/>
                <p:cNvGrpSpPr/>
                <p:nvPr/>
              </p:nvGrpSpPr>
              <p:grpSpPr>
                <a:xfrm rot="9162566">
                  <a:off x="5529849" y="5748433"/>
                  <a:ext cx="250342" cy="758525"/>
                  <a:chOff x="2627784" y="2807101"/>
                  <a:chExt cx="360040" cy="1002413"/>
                </a:xfrm>
              </p:grpSpPr>
              <p:grpSp>
                <p:nvGrpSpPr>
                  <p:cNvPr id="1686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1688" name="Freeform 1687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89" name="Freeform 1688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1687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1541" name="Group 1268"/>
                <p:cNvGrpSpPr/>
                <p:nvPr/>
              </p:nvGrpSpPr>
              <p:grpSpPr>
                <a:xfrm rot="12353459">
                  <a:off x="5474614" y="243857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7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83" name="Freeform 168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84" name="Freeform 168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8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7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7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81" name="Freeform 168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82" name="Freeform 168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8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42" name="Group 1278"/>
                <p:cNvGrpSpPr/>
                <p:nvPr/>
              </p:nvGrpSpPr>
              <p:grpSpPr>
                <a:xfrm rot="13959004">
                  <a:off x="5973640" y="27606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6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74" name="Freeform 167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75" name="Freeform 167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7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6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7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72" name="Freeform 167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73" name="Freeform 167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7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43" name="Group 1288"/>
                <p:cNvGrpSpPr/>
                <p:nvPr/>
              </p:nvGrpSpPr>
              <p:grpSpPr>
                <a:xfrm rot="15410308">
                  <a:off x="6255806" y="332899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5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65" name="Freeform 166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66" name="Freeform 166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6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6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6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63" name="Freeform 166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64" name="Freeform 166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6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44" name="Group 1298"/>
                <p:cNvGrpSpPr/>
                <p:nvPr/>
              </p:nvGrpSpPr>
              <p:grpSpPr>
                <a:xfrm rot="10025607">
                  <a:off x="4299134" y="2360960"/>
                  <a:ext cx="499567" cy="716438"/>
                  <a:chOff x="5526820" y="1011036"/>
                  <a:chExt cx="499567" cy="716438"/>
                </a:xfrm>
              </p:grpSpPr>
              <p:grpSp>
                <p:nvGrpSpPr>
                  <p:cNvPr id="1654" name="Group 978"/>
                  <p:cNvGrpSpPr/>
                  <p:nvPr/>
                </p:nvGrpSpPr>
                <p:grpSpPr>
                  <a:xfrm rot="21253503">
                    <a:off x="5728646" y="1011036"/>
                    <a:ext cx="297741" cy="608309"/>
                    <a:chOff x="3240845" y="528201"/>
                    <a:chExt cx="3322203" cy="5289061"/>
                  </a:xfrm>
                </p:grpSpPr>
                <p:sp>
                  <p:nvSpPr>
                    <p:cNvPr id="1656" name="Freeform 165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57" name="Freeform 1656"/>
                    <p:cNvSpPr/>
                    <p:nvPr/>
                  </p:nvSpPr>
                  <p:spPr>
                    <a:xfrm rot="163483">
                      <a:off x="5293363" y="1897631"/>
                      <a:ext cx="596206" cy="3828425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5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845" y="528201"/>
                      <a:ext cx="3322203" cy="202157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sp>
                <p:nvSpPr>
                  <p:cNvPr id="1655" name="Freeform 1654"/>
                  <p:cNvSpPr/>
                  <p:nvPr/>
                </p:nvSpPr>
                <p:spPr>
                  <a:xfrm rot="10663633">
                    <a:off x="5526820" y="1230510"/>
                    <a:ext cx="60112" cy="49696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</p:grpSp>
            <p:grpSp>
              <p:nvGrpSpPr>
                <p:cNvPr id="1545" name="Group 1323"/>
                <p:cNvGrpSpPr/>
                <p:nvPr/>
              </p:nvGrpSpPr>
              <p:grpSpPr>
                <a:xfrm>
                  <a:off x="5034192" y="5209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4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51" name="Freeform 165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52" name="Freeform 165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5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4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4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49" name="Freeform 164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50" name="Freeform 164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46" name="Group 1333"/>
                <p:cNvGrpSpPr/>
                <p:nvPr/>
              </p:nvGrpSpPr>
              <p:grpSpPr>
                <a:xfrm rot="1447878">
                  <a:off x="4253824" y="510044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36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42" name="Freeform 164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43" name="Freeform 164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4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37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3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40" name="Freeform 163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41" name="Freeform 164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3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47" name="Group 1343"/>
                <p:cNvGrpSpPr/>
                <p:nvPr/>
              </p:nvGrpSpPr>
              <p:grpSpPr>
                <a:xfrm rot="4575219">
                  <a:off x="3509286" y="426641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2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33" name="Freeform 163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34" name="Freeform 163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3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2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2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31" name="Freeform 163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32" name="Freeform 163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3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48" name="Group 1353"/>
                <p:cNvGrpSpPr/>
                <p:nvPr/>
              </p:nvGrpSpPr>
              <p:grpSpPr>
                <a:xfrm rot="18371801">
                  <a:off x="6047486" y="4600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1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24" name="Freeform 162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25" name="Freeform 162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2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1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2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22" name="Freeform 162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23" name="Freeform 162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2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49" name="Group 1363"/>
                <p:cNvGrpSpPr/>
                <p:nvPr/>
              </p:nvGrpSpPr>
              <p:grpSpPr>
                <a:xfrm rot="7148977">
                  <a:off x="3534540" y="315571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0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15" name="Freeform 161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16" name="Freeform 161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1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1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1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13" name="Freeform 161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14" name="Freeform 161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1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50" name="Group 978"/>
                <p:cNvGrpSpPr/>
                <p:nvPr/>
              </p:nvGrpSpPr>
              <p:grpSpPr>
                <a:xfrm rot="8065244">
                  <a:off x="3939485" y="2783024"/>
                  <a:ext cx="327850" cy="581927"/>
                  <a:chOff x="1791259" y="485634"/>
                  <a:chExt cx="3513376" cy="5268179"/>
                </a:xfrm>
              </p:grpSpPr>
              <p:sp>
                <p:nvSpPr>
                  <p:cNvPr id="1606" name="Freeform 1605"/>
                  <p:cNvSpPr/>
                  <p:nvPr/>
                </p:nvSpPr>
                <p:spPr>
                  <a:xfrm rot="11010130">
                    <a:off x="1791259" y="1567107"/>
                    <a:ext cx="596206" cy="3828427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607" name="Freeform 1606"/>
                  <p:cNvSpPr/>
                  <p:nvPr/>
                </p:nvSpPr>
                <p:spPr>
                  <a:xfrm rot="163483">
                    <a:off x="3678962" y="1925389"/>
                    <a:ext cx="596201" cy="382842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60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1982448" y="485634"/>
                    <a:ext cx="3322187" cy="202157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1551" name="Group 1383"/>
                <p:cNvGrpSpPr/>
                <p:nvPr/>
              </p:nvGrpSpPr>
              <p:grpSpPr>
                <a:xfrm rot="17308557">
                  <a:off x="6310782" y="3994491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59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03" name="Freeform 160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04" name="Freeform 160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0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9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59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01" name="Freeform 160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02" name="Freeform 160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0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52" name="Group 1393"/>
                <p:cNvGrpSpPr/>
                <p:nvPr/>
              </p:nvGrpSpPr>
              <p:grpSpPr>
                <a:xfrm rot="19872963">
                  <a:off x="5608630" y="501485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58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594" name="Freeform 159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95" name="Freeform 159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9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8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59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592" name="Freeform 159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593" name="Freeform 159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59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53" name="Group 1403"/>
                <p:cNvGrpSpPr/>
                <p:nvPr/>
              </p:nvGrpSpPr>
              <p:grpSpPr>
                <a:xfrm rot="2990715">
                  <a:off x="3811910" y="47628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57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585" name="Freeform 158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86" name="Freeform 158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8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8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58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583" name="Freeform 158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584" name="Freeform 158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58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54" name="Group 1413"/>
                <p:cNvGrpSpPr/>
                <p:nvPr/>
              </p:nvGrpSpPr>
              <p:grpSpPr>
                <a:xfrm rot="5400000">
                  <a:off x="3444197" y="3743995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57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576" name="Freeform 157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77" name="Freeform 157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7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7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57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574" name="Freeform 157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575" name="Freeform 157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57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55" name="Group 1423"/>
                <p:cNvGrpSpPr/>
                <p:nvPr/>
              </p:nvGrpSpPr>
              <p:grpSpPr>
                <a:xfrm rot="11181060">
                  <a:off x="4747967" y="2291811"/>
                  <a:ext cx="652010" cy="689201"/>
                  <a:chOff x="5476696" y="1003092"/>
                  <a:chExt cx="652010" cy="689201"/>
                </a:xfrm>
              </p:grpSpPr>
              <p:grpSp>
                <p:nvGrpSpPr>
                  <p:cNvPr id="1561" name="Group 978"/>
                  <p:cNvGrpSpPr/>
                  <p:nvPr/>
                </p:nvGrpSpPr>
                <p:grpSpPr>
                  <a:xfrm rot="21253503">
                    <a:off x="5764641" y="1003092"/>
                    <a:ext cx="364065" cy="628898"/>
                    <a:chOff x="3635896" y="519522"/>
                    <a:chExt cx="4062252" cy="5468094"/>
                  </a:xfrm>
                </p:grpSpPr>
                <p:sp>
                  <p:nvSpPr>
                    <p:cNvPr id="1567" name="Freeform 156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68" name="Freeform 1567"/>
                    <p:cNvSpPr/>
                    <p:nvPr/>
                  </p:nvSpPr>
                  <p:spPr>
                    <a:xfrm rot="163483">
                      <a:off x="6219504" y="2159184"/>
                      <a:ext cx="596198" cy="382843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6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24714" y="519522"/>
                      <a:ext cx="3173434" cy="23216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6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56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565" name="Freeform 156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566" name="Freeform 156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56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556" name="Group 993"/>
                <p:cNvGrpSpPr/>
                <p:nvPr/>
              </p:nvGrpSpPr>
              <p:grpSpPr>
                <a:xfrm rot="814616">
                  <a:off x="4726642" y="5214296"/>
                  <a:ext cx="208973" cy="758525"/>
                  <a:chOff x="2627784" y="2807101"/>
                  <a:chExt cx="360040" cy="1002413"/>
                </a:xfrm>
              </p:grpSpPr>
              <p:grpSp>
                <p:nvGrpSpPr>
                  <p:cNvPr id="1557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1559" name="Freeform 1558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60" name="Freeform 1559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155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</p:grpSp>
        <p:grpSp>
          <p:nvGrpSpPr>
            <p:cNvPr id="1517" name="Group 1524"/>
            <p:cNvGrpSpPr/>
            <p:nvPr/>
          </p:nvGrpSpPr>
          <p:grpSpPr>
            <a:xfrm>
              <a:off x="2800037" y="2892153"/>
              <a:ext cx="402793" cy="345251"/>
              <a:chOff x="8077200" y="3276600"/>
              <a:chExt cx="533400" cy="457200"/>
            </a:xfrm>
          </p:grpSpPr>
          <p:sp>
            <p:nvSpPr>
              <p:cNvPr id="1519" name="Isosceles Triangle 1518"/>
              <p:cNvSpPr/>
              <p:nvPr/>
            </p:nvSpPr>
            <p:spPr>
              <a:xfrm>
                <a:off x="8077200" y="3276600"/>
                <a:ext cx="152400" cy="152400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520" name="Isosceles Triangle 1519"/>
              <p:cNvSpPr/>
              <p:nvPr/>
            </p:nvSpPr>
            <p:spPr>
              <a:xfrm>
                <a:off x="8229600" y="3581400"/>
                <a:ext cx="152400" cy="152400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521" name="Isosceles Triangle 1520"/>
              <p:cNvSpPr/>
              <p:nvPr/>
            </p:nvSpPr>
            <p:spPr>
              <a:xfrm>
                <a:off x="8458200" y="3505200"/>
                <a:ext cx="152400" cy="152400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522" name="Isosceles Triangle 1521"/>
              <p:cNvSpPr/>
              <p:nvPr/>
            </p:nvSpPr>
            <p:spPr>
              <a:xfrm>
                <a:off x="8382000" y="3276600"/>
                <a:ext cx="152400" cy="152400"/>
              </a:xfrm>
              <a:prstGeom prst="triangl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1518" name="Oval 1517"/>
            <p:cNvSpPr/>
            <p:nvPr/>
          </p:nvSpPr>
          <p:spPr>
            <a:xfrm rot="450905">
              <a:off x="3046848" y="3612040"/>
              <a:ext cx="86350" cy="2601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1993" name="Group 1992"/>
          <p:cNvGrpSpPr/>
          <p:nvPr/>
        </p:nvGrpSpPr>
        <p:grpSpPr>
          <a:xfrm>
            <a:off x="1406780" y="1943751"/>
            <a:ext cx="1389512" cy="3262955"/>
            <a:chOff x="543180" y="2201888"/>
            <a:chExt cx="1389512" cy="3262955"/>
          </a:xfrm>
        </p:grpSpPr>
        <p:grpSp>
          <p:nvGrpSpPr>
            <p:cNvPr id="1994" name="Group 455"/>
            <p:cNvGrpSpPr/>
            <p:nvPr/>
          </p:nvGrpSpPr>
          <p:grpSpPr>
            <a:xfrm rot="845246">
              <a:off x="565272" y="2201888"/>
              <a:ext cx="1367420" cy="1335742"/>
              <a:chOff x="2680685" y="1700808"/>
              <a:chExt cx="4764365" cy="4883188"/>
            </a:xfrm>
          </p:grpSpPr>
          <p:grpSp>
            <p:nvGrpSpPr>
              <p:cNvPr id="2076" name="Group 1172"/>
              <p:cNvGrpSpPr/>
              <p:nvPr/>
            </p:nvGrpSpPr>
            <p:grpSpPr>
              <a:xfrm rot="6754948">
                <a:off x="4950084" y="3917095"/>
                <a:ext cx="3737945" cy="1251986"/>
                <a:chOff x="3849275" y="2103462"/>
                <a:chExt cx="3737945" cy="1251986"/>
              </a:xfrm>
            </p:grpSpPr>
            <p:grpSp>
              <p:nvGrpSpPr>
                <p:cNvPr id="2395" name="Group 1091"/>
                <p:cNvGrpSpPr/>
                <p:nvPr/>
              </p:nvGrpSpPr>
              <p:grpSpPr>
                <a:xfrm rot="20180874">
                  <a:off x="4608830" y="2290899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245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466" name="Freeform 246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67" name="Freeform 246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6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5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46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64" name="Freeform 246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65" name="Freeform 246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6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5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45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60" name="Freeform 245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61" name="Freeform 246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5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396" name="Group 1106"/>
                <p:cNvGrpSpPr/>
                <p:nvPr/>
              </p:nvGrpSpPr>
              <p:grpSpPr>
                <a:xfrm>
                  <a:off x="5475399" y="2103462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441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452" name="Freeform 245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53" name="Freeform 245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5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4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44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50" name="Freeform 244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51" name="Freeform 245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4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43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44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46" name="Freeform 244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47" name="Freeform 244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4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397" name="Group 1121"/>
                <p:cNvGrpSpPr/>
                <p:nvPr/>
              </p:nvGrpSpPr>
              <p:grpSpPr>
                <a:xfrm rot="914156">
                  <a:off x="6231752" y="2198555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427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438" name="Freeform 243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39" name="Freeform 243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4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28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43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36" name="Freeform 243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37" name="Freeform 243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3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29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43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32" name="Freeform 243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33" name="Freeform 243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3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398" name="Group 1136"/>
                <p:cNvGrpSpPr/>
                <p:nvPr/>
              </p:nvGrpSpPr>
              <p:grpSpPr>
                <a:xfrm rot="2182051">
                  <a:off x="6863141" y="250853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413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424" name="Freeform 242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25" name="Freeform 242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2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14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42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22" name="Freeform 242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23" name="Freeform 242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2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15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41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18" name="Freeform 241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19" name="Freeform 241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1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399" name="Group 1151"/>
                <p:cNvGrpSpPr/>
                <p:nvPr/>
              </p:nvGrpSpPr>
              <p:grpSpPr>
                <a:xfrm rot="19191330">
                  <a:off x="4240003" y="264349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404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410" name="Freeform 240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11" name="Freeform 241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1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05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40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08" name="Freeform 240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09" name="Freeform 240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0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400" name="Group 978"/>
                <p:cNvGrpSpPr/>
                <p:nvPr/>
              </p:nvGrpSpPr>
              <p:grpSpPr>
                <a:xfrm rot="17275122">
                  <a:off x="4005944" y="2904217"/>
                  <a:ext cx="294562" cy="607899"/>
                  <a:chOff x="3240592" y="531752"/>
                  <a:chExt cx="3286749" cy="5285510"/>
                </a:xfrm>
              </p:grpSpPr>
              <p:sp>
                <p:nvSpPr>
                  <p:cNvPr id="2401" name="Freeform 2400"/>
                  <p:cNvSpPr/>
                  <p:nvPr/>
                </p:nvSpPr>
                <p:spPr>
                  <a:xfrm rot="11010130">
                    <a:off x="3635896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2402" name="Freeform 2401"/>
                  <p:cNvSpPr/>
                  <p:nvPr/>
                </p:nvSpPr>
                <p:spPr>
                  <a:xfrm rot="163483">
                    <a:off x="4521408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2403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3240592" y="531752"/>
                    <a:ext cx="3286749" cy="195938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  <p:grpSp>
            <p:nvGrpSpPr>
              <p:cNvPr id="2077" name="Group 1438"/>
              <p:cNvGrpSpPr/>
              <p:nvPr/>
            </p:nvGrpSpPr>
            <p:grpSpPr>
              <a:xfrm>
                <a:off x="2680685" y="1700808"/>
                <a:ext cx="4627619" cy="4883188"/>
                <a:chOff x="2680685" y="1700808"/>
                <a:chExt cx="4627619" cy="4883188"/>
              </a:xfrm>
            </p:grpSpPr>
            <p:grpSp>
              <p:nvGrpSpPr>
                <p:cNvPr id="2078" name="Group 1007"/>
                <p:cNvGrpSpPr/>
                <p:nvPr/>
              </p:nvGrpSpPr>
              <p:grpSpPr>
                <a:xfrm rot="20180874">
                  <a:off x="3818114" y="1934840"/>
                  <a:ext cx="652081" cy="660330"/>
                  <a:chOff x="3275856" y="2420888"/>
                  <a:chExt cx="902622" cy="1002413"/>
                </a:xfrm>
              </p:grpSpPr>
              <p:grpSp>
                <p:nvGrpSpPr>
                  <p:cNvPr id="2386" name="Group 978"/>
                  <p:cNvGrpSpPr/>
                  <p:nvPr/>
                </p:nvGrpSpPr>
                <p:grpSpPr>
                  <a:xfrm>
                    <a:off x="3807356" y="2423690"/>
                    <a:ext cx="371122" cy="980564"/>
                    <a:chOff x="3896245" y="546671"/>
                    <a:chExt cx="2449408" cy="5537512"/>
                  </a:xfrm>
                </p:grpSpPr>
                <p:sp>
                  <p:nvSpPr>
                    <p:cNvPr id="2392" name="Freeform 2391"/>
                    <p:cNvSpPr/>
                    <p:nvPr/>
                  </p:nvSpPr>
                  <p:spPr>
                    <a:xfrm rot="11010130">
                      <a:off x="3896245" y="2110509"/>
                      <a:ext cx="596206" cy="3828427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93" name="Freeform 2392"/>
                    <p:cNvSpPr/>
                    <p:nvPr/>
                  </p:nvSpPr>
                  <p:spPr>
                    <a:xfrm rot="163483">
                      <a:off x="5126545" y="2255757"/>
                      <a:ext cx="596206" cy="3828426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9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9388" y="546671"/>
                      <a:ext cx="2376265" cy="160202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87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38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90" name="Freeform 238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91" name="Freeform 239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8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79" name="Group 1008"/>
                <p:cNvGrpSpPr/>
                <p:nvPr/>
              </p:nvGrpSpPr>
              <p:grpSpPr>
                <a:xfrm>
                  <a:off x="4495681" y="1700808"/>
                  <a:ext cx="903326" cy="651073"/>
                  <a:chOff x="2972820" y="2420888"/>
                  <a:chExt cx="1527172" cy="1002413"/>
                </a:xfrm>
              </p:grpSpPr>
              <p:grpSp>
                <p:nvGrpSpPr>
                  <p:cNvPr id="2372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383" name="Freeform 238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84" name="Freeform 238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8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73" name="Group 988"/>
                  <p:cNvGrpSpPr/>
                  <p:nvPr/>
                </p:nvGrpSpPr>
                <p:grpSpPr>
                  <a:xfrm>
                    <a:off x="2972820" y="2420888"/>
                    <a:ext cx="511352" cy="1002413"/>
                    <a:chOff x="2324748" y="2807101"/>
                    <a:chExt cx="511352" cy="1002413"/>
                  </a:xfrm>
                </p:grpSpPr>
                <p:grpSp>
                  <p:nvGrpSpPr>
                    <p:cNvPr id="2379" name="Group 986"/>
                    <p:cNvGrpSpPr/>
                    <p:nvPr/>
                  </p:nvGrpSpPr>
                  <p:grpSpPr>
                    <a:xfrm>
                      <a:off x="2477543" y="2975671"/>
                      <a:ext cx="317173" cy="833843"/>
                      <a:chOff x="2387399" y="3036969"/>
                      <a:chExt cx="507477" cy="1025450"/>
                    </a:xfrm>
                  </p:grpSpPr>
                  <p:sp>
                    <p:nvSpPr>
                      <p:cNvPr id="2381" name="Freeform 2380"/>
                      <p:cNvSpPr/>
                      <p:nvPr/>
                    </p:nvSpPr>
                    <p:spPr>
                      <a:xfrm rot="11010130">
                        <a:off x="2387399" y="3036969"/>
                        <a:ext cx="162599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82" name="Freeform 2381"/>
                      <p:cNvSpPr/>
                      <p:nvPr/>
                    </p:nvSpPr>
                    <p:spPr>
                      <a:xfrm rot="11052615">
                        <a:off x="2600715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8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748" y="2807101"/>
                      <a:ext cx="511352" cy="35797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74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37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77" name="Freeform 237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78" name="Freeform 237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7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sp>
              <p:nvSpPr>
                <p:cNvPr id="2080" name="Oval 2079"/>
                <p:cNvSpPr/>
                <p:nvPr/>
              </p:nvSpPr>
              <p:spPr>
                <a:xfrm>
                  <a:off x="2915816" y="1882602"/>
                  <a:ext cx="4392488" cy="442671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081" name="Oval 2080"/>
                <p:cNvSpPr/>
                <p:nvPr/>
              </p:nvSpPr>
              <p:spPr>
                <a:xfrm>
                  <a:off x="3954072" y="2945040"/>
                  <a:ext cx="2304256" cy="2304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CCFF">
                        <a:tint val="66000"/>
                        <a:satMod val="160000"/>
                      </a:srgbClr>
                    </a:gs>
                    <a:gs pos="50000">
                      <a:srgbClr val="00CCFF">
                        <a:tint val="44500"/>
                        <a:satMod val="160000"/>
                      </a:srgbClr>
                    </a:gs>
                    <a:gs pos="100000">
                      <a:srgbClr val="00CC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grpSp>
              <p:nvGrpSpPr>
                <p:cNvPr id="2082" name="Group 1025"/>
                <p:cNvGrpSpPr/>
                <p:nvPr/>
              </p:nvGrpSpPr>
              <p:grpSpPr>
                <a:xfrm rot="914156">
                  <a:off x="5431280" y="1795901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358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369" name="Freeform 236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70" name="Freeform 236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7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59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36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67" name="Freeform 236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68" name="Freeform 236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6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60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36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63" name="Freeform 236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64" name="Freeform 236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6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83" name="Group 1040"/>
                <p:cNvGrpSpPr/>
                <p:nvPr/>
              </p:nvGrpSpPr>
              <p:grpSpPr>
                <a:xfrm rot="2182051">
                  <a:off x="6031635" y="2148297"/>
                  <a:ext cx="884235" cy="703143"/>
                  <a:chOff x="3275856" y="2420888"/>
                  <a:chExt cx="1494897" cy="1082580"/>
                </a:xfrm>
              </p:grpSpPr>
              <p:grpSp>
                <p:nvGrpSpPr>
                  <p:cNvPr id="2344" name="Group 978"/>
                  <p:cNvGrpSpPr/>
                  <p:nvPr/>
                </p:nvGrpSpPr>
                <p:grpSpPr>
                  <a:xfrm>
                    <a:off x="3708381" y="2421489"/>
                    <a:ext cx="497989" cy="935501"/>
                    <a:chOff x="3242988" y="534241"/>
                    <a:chExt cx="3286721" cy="5283021"/>
                  </a:xfrm>
                </p:grpSpPr>
                <p:sp>
                  <p:nvSpPr>
                    <p:cNvPr id="2355" name="Freeform 235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56" name="Freeform 235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2988" y="534241"/>
                      <a:ext cx="3286721" cy="195938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45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3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53" name="Freeform 23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54" name="Freeform 23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46" name="Group 993"/>
                  <p:cNvGrpSpPr/>
                  <p:nvPr/>
                </p:nvGrpSpPr>
                <p:grpSpPr>
                  <a:xfrm>
                    <a:off x="4272763" y="2443053"/>
                    <a:ext cx="497990" cy="1060415"/>
                    <a:chOff x="2760595" y="2829266"/>
                    <a:chExt cx="497990" cy="1060415"/>
                  </a:xfrm>
                </p:grpSpPr>
                <p:grpSp>
                  <p:nvGrpSpPr>
                    <p:cNvPr id="2347" name="Group 986"/>
                    <p:cNvGrpSpPr/>
                    <p:nvPr/>
                  </p:nvGrpSpPr>
                  <p:grpSpPr>
                    <a:xfrm>
                      <a:off x="2765303" y="3079227"/>
                      <a:ext cx="358034" cy="810454"/>
                      <a:chOff x="2847819" y="3164320"/>
                      <a:chExt cx="572856" cy="996686"/>
                    </a:xfrm>
                  </p:grpSpPr>
                  <p:sp>
                    <p:nvSpPr>
                      <p:cNvPr id="2349" name="Freeform 2348"/>
                      <p:cNvSpPr/>
                      <p:nvPr/>
                    </p:nvSpPr>
                    <p:spPr>
                      <a:xfrm rot="11010130">
                        <a:off x="2847819" y="3220047"/>
                        <a:ext cx="162600" cy="940959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50" name="Freeform 2349"/>
                      <p:cNvSpPr/>
                      <p:nvPr/>
                    </p:nvSpPr>
                    <p:spPr>
                      <a:xfrm rot="11052615">
                        <a:off x="3126515" y="3164320"/>
                        <a:ext cx="294160" cy="958771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0595" y="2829266"/>
                      <a:ext cx="497990" cy="3469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84" name="Group 1071"/>
                <p:cNvGrpSpPr/>
                <p:nvPr/>
              </p:nvGrpSpPr>
              <p:grpSpPr>
                <a:xfrm rot="19191330">
                  <a:off x="3439531" y="224084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33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341" name="Freeform 234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42" name="Freeform 234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3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33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39" name="Freeform 233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40" name="Freeform 233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3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85" name="Group 1081"/>
                <p:cNvGrpSpPr/>
                <p:nvPr/>
              </p:nvGrpSpPr>
              <p:grpSpPr>
                <a:xfrm rot="18017930">
                  <a:off x="3137945" y="263553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326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332" name="Freeform 233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33" name="Freeform 233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27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32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30" name="Freeform 232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31" name="Freeform 233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29" name="Oval 23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86" name="Group 1091"/>
                <p:cNvGrpSpPr/>
                <p:nvPr/>
              </p:nvGrpSpPr>
              <p:grpSpPr>
                <a:xfrm rot="13340717">
                  <a:off x="3238874" y="5302565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2312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323" name="Freeform 232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24" name="Freeform 232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2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13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31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21" name="Freeform 232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22" name="Freeform 232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2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14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31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17" name="Freeform 231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18" name="Freeform 231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1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87" name="Group 1106"/>
                <p:cNvGrpSpPr/>
                <p:nvPr/>
              </p:nvGrpSpPr>
              <p:grpSpPr>
                <a:xfrm rot="14984981">
                  <a:off x="2840486" y="466735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298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309" name="Freeform 230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10" name="Freeform 230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1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99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30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07" name="Freeform 230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08" name="Freeform 230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0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00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30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03" name="Freeform 230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04" name="Freeform 230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0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88" name="Group 1121"/>
                <p:cNvGrpSpPr/>
                <p:nvPr/>
              </p:nvGrpSpPr>
              <p:grpSpPr>
                <a:xfrm rot="15899137">
                  <a:off x="2644182" y="397897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284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295" name="Freeform 229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96" name="Freeform 229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9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85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29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93" name="Freeform 229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94" name="Freeform 229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9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86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28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89" name="Freeform 228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90" name="Freeform 228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8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89" name="Group 1136"/>
                <p:cNvGrpSpPr/>
                <p:nvPr/>
              </p:nvGrpSpPr>
              <p:grpSpPr>
                <a:xfrm rot="17167032">
                  <a:off x="2716465" y="327931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270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281" name="Freeform 228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82" name="Freeform 228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8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71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27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79" name="Freeform 227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80" name="Freeform 227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7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72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27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75" name="Freeform 227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76" name="Freeform 227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7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90" name="Group 1151"/>
                <p:cNvGrpSpPr/>
                <p:nvPr/>
              </p:nvGrpSpPr>
              <p:grpSpPr>
                <a:xfrm rot="12576311">
                  <a:off x="4042159" y="573195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26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67" name="Freeform 226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68" name="Freeform 226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6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6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26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65" name="Freeform 226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66" name="Freeform 226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6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91" name="Group 1161"/>
                <p:cNvGrpSpPr/>
                <p:nvPr/>
              </p:nvGrpSpPr>
              <p:grpSpPr>
                <a:xfrm rot="11006600">
                  <a:off x="4519088" y="5835309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25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58" name="Freeform 225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59" name="Freeform 225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6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5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25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56" name="Freeform 225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57" name="Freeform 225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92" name="Group 1253"/>
                <p:cNvGrpSpPr/>
                <p:nvPr/>
              </p:nvGrpSpPr>
              <p:grpSpPr>
                <a:xfrm rot="11006600">
                  <a:off x="5023144" y="590731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24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49" name="Freeform 224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50" name="Freeform 224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5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4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24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47" name="Freeform 224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48" name="Freeform 224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4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93" name="Group 993"/>
                <p:cNvGrpSpPr/>
                <p:nvPr/>
              </p:nvGrpSpPr>
              <p:grpSpPr>
                <a:xfrm rot="9162566">
                  <a:off x="5529849" y="5748433"/>
                  <a:ext cx="250342" cy="758525"/>
                  <a:chOff x="2627784" y="2807101"/>
                  <a:chExt cx="360040" cy="1002413"/>
                </a:xfrm>
              </p:grpSpPr>
              <p:grpSp>
                <p:nvGrpSpPr>
                  <p:cNvPr id="2239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2241" name="Freeform 2240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42" name="Freeform 2241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2240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2094" name="Group 1268"/>
                <p:cNvGrpSpPr/>
                <p:nvPr/>
              </p:nvGrpSpPr>
              <p:grpSpPr>
                <a:xfrm rot="12353459">
                  <a:off x="5474614" y="243857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23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36" name="Freeform 223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37" name="Freeform 223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3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3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23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34" name="Freeform 223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35" name="Freeform 223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3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95" name="Group 1278"/>
                <p:cNvGrpSpPr/>
                <p:nvPr/>
              </p:nvGrpSpPr>
              <p:grpSpPr>
                <a:xfrm rot="13959004">
                  <a:off x="5973640" y="27606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22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27" name="Freeform 222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28" name="Freeform 222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2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2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22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25" name="Freeform 222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26" name="Freeform 222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2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96" name="Group 1288"/>
                <p:cNvGrpSpPr/>
                <p:nvPr/>
              </p:nvGrpSpPr>
              <p:grpSpPr>
                <a:xfrm rot="15410308">
                  <a:off x="6255806" y="332899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21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18" name="Freeform 221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19" name="Freeform 221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2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21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21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16" name="Freeform 221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17" name="Freeform 221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1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97" name="Group 1298"/>
                <p:cNvGrpSpPr/>
                <p:nvPr/>
              </p:nvGrpSpPr>
              <p:grpSpPr>
                <a:xfrm rot="10025607">
                  <a:off x="4299134" y="2360960"/>
                  <a:ext cx="499567" cy="716438"/>
                  <a:chOff x="5526820" y="1011036"/>
                  <a:chExt cx="499567" cy="716438"/>
                </a:xfrm>
              </p:grpSpPr>
              <p:grpSp>
                <p:nvGrpSpPr>
                  <p:cNvPr id="2207" name="Group 978"/>
                  <p:cNvGrpSpPr/>
                  <p:nvPr/>
                </p:nvGrpSpPr>
                <p:grpSpPr>
                  <a:xfrm rot="21253503">
                    <a:off x="5728646" y="1011036"/>
                    <a:ext cx="297741" cy="608309"/>
                    <a:chOff x="3240845" y="528201"/>
                    <a:chExt cx="3322203" cy="5289061"/>
                  </a:xfrm>
                </p:grpSpPr>
                <p:sp>
                  <p:nvSpPr>
                    <p:cNvPr id="2209" name="Freeform 220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10" name="Freeform 2209"/>
                    <p:cNvSpPr/>
                    <p:nvPr/>
                  </p:nvSpPr>
                  <p:spPr>
                    <a:xfrm rot="163483">
                      <a:off x="5293363" y="1897631"/>
                      <a:ext cx="596206" cy="3828425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1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845" y="528201"/>
                      <a:ext cx="3322203" cy="202157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sp>
                <p:nvSpPr>
                  <p:cNvPr id="2208" name="Freeform 2207"/>
                  <p:cNvSpPr/>
                  <p:nvPr/>
                </p:nvSpPr>
                <p:spPr>
                  <a:xfrm rot="10663633">
                    <a:off x="5526820" y="1230510"/>
                    <a:ext cx="60112" cy="49696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</p:grpSp>
            <p:grpSp>
              <p:nvGrpSpPr>
                <p:cNvPr id="2098" name="Group 1323"/>
                <p:cNvGrpSpPr/>
                <p:nvPr/>
              </p:nvGrpSpPr>
              <p:grpSpPr>
                <a:xfrm>
                  <a:off x="5034192" y="5209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9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04" name="Freeform 220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05" name="Freeform 220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0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9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20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202" name="Freeform 220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03" name="Freeform 220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20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099" name="Group 1333"/>
                <p:cNvGrpSpPr/>
                <p:nvPr/>
              </p:nvGrpSpPr>
              <p:grpSpPr>
                <a:xfrm rot="1447878">
                  <a:off x="4253824" y="510044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8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95" name="Freeform 219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96" name="Freeform 219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9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9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9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93" name="Freeform 219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94" name="Freeform 219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9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100" name="Group 1343"/>
                <p:cNvGrpSpPr/>
                <p:nvPr/>
              </p:nvGrpSpPr>
              <p:grpSpPr>
                <a:xfrm rot="4575219">
                  <a:off x="3509286" y="426641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8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86" name="Freeform 218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87" name="Freeform 218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8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8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8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84" name="Freeform 218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85" name="Freeform 218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8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101" name="Group 1353"/>
                <p:cNvGrpSpPr/>
                <p:nvPr/>
              </p:nvGrpSpPr>
              <p:grpSpPr>
                <a:xfrm rot="18371801">
                  <a:off x="6047486" y="4600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7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77" name="Freeform 217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78" name="Freeform 217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7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7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7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75" name="Freeform 217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76" name="Freeform 217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7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102" name="Group 1363"/>
                <p:cNvGrpSpPr/>
                <p:nvPr/>
              </p:nvGrpSpPr>
              <p:grpSpPr>
                <a:xfrm rot="7148977">
                  <a:off x="3534540" y="315571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6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68" name="Freeform 216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69" name="Freeform 216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7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6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6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66" name="Freeform 216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67" name="Freeform 216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6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103" name="Group 978"/>
                <p:cNvGrpSpPr/>
                <p:nvPr/>
              </p:nvGrpSpPr>
              <p:grpSpPr>
                <a:xfrm rot="8065244">
                  <a:off x="3939485" y="2783024"/>
                  <a:ext cx="327850" cy="581927"/>
                  <a:chOff x="1791259" y="485634"/>
                  <a:chExt cx="3513376" cy="5268179"/>
                </a:xfrm>
              </p:grpSpPr>
              <p:sp>
                <p:nvSpPr>
                  <p:cNvPr id="2159" name="Freeform 2158"/>
                  <p:cNvSpPr/>
                  <p:nvPr/>
                </p:nvSpPr>
                <p:spPr>
                  <a:xfrm rot="11010130">
                    <a:off x="1791259" y="1567107"/>
                    <a:ext cx="596206" cy="3828427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2160" name="Freeform 2159"/>
                  <p:cNvSpPr/>
                  <p:nvPr/>
                </p:nvSpPr>
                <p:spPr>
                  <a:xfrm rot="163483">
                    <a:off x="3678962" y="1925389"/>
                    <a:ext cx="596201" cy="382842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2161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1982448" y="485634"/>
                    <a:ext cx="3322187" cy="202157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2104" name="Group 1383"/>
                <p:cNvGrpSpPr/>
                <p:nvPr/>
              </p:nvGrpSpPr>
              <p:grpSpPr>
                <a:xfrm rot="17308557">
                  <a:off x="6310782" y="3994491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5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56" name="Freeform 215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57" name="Freeform 215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5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5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5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54" name="Freeform 215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55" name="Freeform 215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5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105" name="Group 1393"/>
                <p:cNvGrpSpPr/>
                <p:nvPr/>
              </p:nvGrpSpPr>
              <p:grpSpPr>
                <a:xfrm rot="19872963">
                  <a:off x="5608630" y="501485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4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47" name="Freeform 214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48" name="Freeform 214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4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4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4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45" name="Freeform 214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46" name="Freeform 214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4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106" name="Group 1403"/>
                <p:cNvGrpSpPr/>
                <p:nvPr/>
              </p:nvGrpSpPr>
              <p:grpSpPr>
                <a:xfrm rot="2990715">
                  <a:off x="3811910" y="47628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3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38" name="Freeform 213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39" name="Freeform 213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4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3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3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36" name="Freeform 213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37" name="Freeform 213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3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107" name="Group 1413"/>
                <p:cNvGrpSpPr/>
                <p:nvPr/>
              </p:nvGrpSpPr>
              <p:grpSpPr>
                <a:xfrm rot="5400000">
                  <a:off x="3444197" y="3743995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2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29" name="Freeform 212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30" name="Freeform 212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3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2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2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27" name="Freeform 212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28" name="Freeform 212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2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108" name="Group 1423"/>
                <p:cNvGrpSpPr/>
                <p:nvPr/>
              </p:nvGrpSpPr>
              <p:grpSpPr>
                <a:xfrm rot="11181060">
                  <a:off x="4747967" y="2291811"/>
                  <a:ext cx="652010" cy="689201"/>
                  <a:chOff x="5476696" y="1003092"/>
                  <a:chExt cx="652010" cy="689201"/>
                </a:xfrm>
              </p:grpSpPr>
              <p:grpSp>
                <p:nvGrpSpPr>
                  <p:cNvPr id="2114" name="Group 978"/>
                  <p:cNvGrpSpPr/>
                  <p:nvPr/>
                </p:nvGrpSpPr>
                <p:grpSpPr>
                  <a:xfrm rot="21253503">
                    <a:off x="5764641" y="1003092"/>
                    <a:ext cx="364065" cy="628898"/>
                    <a:chOff x="3635896" y="519522"/>
                    <a:chExt cx="4062252" cy="5468094"/>
                  </a:xfrm>
                </p:grpSpPr>
                <p:sp>
                  <p:nvSpPr>
                    <p:cNvPr id="2120" name="Freeform 211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21" name="Freeform 2120"/>
                    <p:cNvSpPr/>
                    <p:nvPr/>
                  </p:nvSpPr>
                  <p:spPr>
                    <a:xfrm rot="163483">
                      <a:off x="6219504" y="2159184"/>
                      <a:ext cx="596198" cy="382843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2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24714" y="519522"/>
                      <a:ext cx="3173434" cy="23216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15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1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18" name="Freeform 211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19" name="Freeform 211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1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109" name="Group 993"/>
                <p:cNvGrpSpPr/>
                <p:nvPr/>
              </p:nvGrpSpPr>
              <p:grpSpPr>
                <a:xfrm rot="814616">
                  <a:off x="4726642" y="5214296"/>
                  <a:ext cx="208973" cy="758525"/>
                  <a:chOff x="2627784" y="2807101"/>
                  <a:chExt cx="360040" cy="1002413"/>
                </a:xfrm>
              </p:grpSpPr>
              <p:grpSp>
                <p:nvGrpSpPr>
                  <p:cNvPr id="2110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2112" name="Freeform 2111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13" name="Freeform 2112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2111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</p:grpSp>
        <p:grpSp>
          <p:nvGrpSpPr>
            <p:cNvPr id="1995" name="Group 1994"/>
            <p:cNvGrpSpPr/>
            <p:nvPr/>
          </p:nvGrpSpPr>
          <p:grpSpPr>
            <a:xfrm>
              <a:off x="543180" y="3426246"/>
              <a:ext cx="852359" cy="2038597"/>
              <a:chOff x="763169" y="3646776"/>
              <a:chExt cx="1187450" cy="2840038"/>
            </a:xfrm>
          </p:grpSpPr>
          <p:grpSp>
            <p:nvGrpSpPr>
              <p:cNvPr id="1996" name="Group 34"/>
              <p:cNvGrpSpPr>
                <a:grpSpLocks/>
              </p:cNvGrpSpPr>
              <p:nvPr/>
            </p:nvGrpSpPr>
            <p:grpSpPr bwMode="auto">
              <a:xfrm>
                <a:off x="763169" y="5996276"/>
                <a:ext cx="1033463" cy="490538"/>
                <a:chOff x="564" y="3481"/>
                <a:chExt cx="498" cy="239"/>
              </a:xfrm>
              <a:effectLst>
                <a:reflection blurRad="6350" stA="52000" endA="300" endPos="35000" dir="5400000" sy="-100000" algn="bl" rotWithShape="0"/>
              </a:effectLst>
            </p:grpSpPr>
            <p:sp>
              <p:nvSpPr>
                <p:cNvPr id="2073" name="AutoShape 35"/>
                <p:cNvSpPr>
                  <a:spLocks noChangeArrowheads="1"/>
                </p:cNvSpPr>
                <p:nvPr/>
              </p:nvSpPr>
              <p:spPr bwMode="auto">
                <a:xfrm rot="115462">
                  <a:off x="564" y="3481"/>
                  <a:ext cx="498" cy="239"/>
                </a:xfrm>
                <a:prstGeom prst="cloudCallout">
                  <a:avLst>
                    <a:gd name="adj1" fmla="val -47861"/>
                    <a:gd name="adj2" fmla="val -31009"/>
                  </a:avLst>
                </a:prstGeom>
                <a:solidFill>
                  <a:srgbClr val="FF0000">
                    <a:alpha val="97000"/>
                  </a:srgb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2074" name="AutoShape 36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652" y="3497"/>
                  <a:ext cx="72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2075" name="AutoShape 37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877" y="3485"/>
                  <a:ext cx="71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1997" name="Group 1996"/>
              <p:cNvGrpSpPr/>
              <p:nvPr/>
            </p:nvGrpSpPr>
            <p:grpSpPr>
              <a:xfrm>
                <a:off x="1144361" y="3646776"/>
                <a:ext cx="806258" cy="2531222"/>
                <a:chOff x="1144361" y="3646776"/>
                <a:chExt cx="806258" cy="2531222"/>
              </a:xfrm>
            </p:grpSpPr>
            <p:grpSp>
              <p:nvGrpSpPr>
                <p:cNvPr id="1998" name="Group 1355"/>
                <p:cNvGrpSpPr/>
                <p:nvPr/>
              </p:nvGrpSpPr>
              <p:grpSpPr>
                <a:xfrm rot="495163">
                  <a:off x="1144361" y="3942495"/>
                  <a:ext cx="679917" cy="2235503"/>
                  <a:chOff x="6790742" y="4119142"/>
                  <a:chExt cx="524154" cy="2162446"/>
                </a:xfrm>
              </p:grpSpPr>
              <p:grpSp>
                <p:nvGrpSpPr>
                  <p:cNvPr id="2000" name="16 - Ομάδα"/>
                  <p:cNvGrpSpPr>
                    <a:grpSpLocks/>
                  </p:cNvGrpSpPr>
                  <p:nvPr/>
                </p:nvGrpSpPr>
                <p:grpSpPr bwMode="auto">
                  <a:xfrm rot="252446">
                    <a:off x="6932499" y="4119142"/>
                    <a:ext cx="382397" cy="1961570"/>
                    <a:chOff x="661962" y="4714884"/>
                    <a:chExt cx="406721" cy="1716221"/>
                  </a:xfrm>
                </p:grpSpPr>
                <p:sp>
                  <p:nvSpPr>
                    <p:cNvPr id="2004" name="17 - Έλλειψη"/>
                    <p:cNvSpPr/>
                    <p:nvPr/>
                  </p:nvSpPr>
                  <p:spPr>
                    <a:xfrm>
                      <a:off x="968670" y="62953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05" name="18 - Έλλειψη"/>
                    <p:cNvSpPr/>
                    <p:nvPr/>
                  </p:nvSpPr>
                  <p:spPr>
                    <a:xfrm>
                      <a:off x="921997" y="62666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06" name="19 - Έλλειψη"/>
                    <p:cNvSpPr/>
                    <p:nvPr/>
                  </p:nvSpPr>
                  <p:spPr>
                    <a:xfrm>
                      <a:off x="828563" y="573834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07" name="20 - Έλλειψη"/>
                    <p:cNvSpPr/>
                    <p:nvPr/>
                  </p:nvSpPr>
                  <p:spPr>
                    <a:xfrm>
                      <a:off x="661962" y="635309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08" name="21 - Έλλειψη"/>
                    <p:cNvSpPr/>
                    <p:nvPr/>
                  </p:nvSpPr>
                  <p:spPr>
                    <a:xfrm>
                      <a:off x="681962" y="629775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09" name="22 - Έλλειψη"/>
                    <p:cNvSpPr/>
                    <p:nvPr/>
                  </p:nvSpPr>
                  <p:spPr>
                    <a:xfrm>
                      <a:off x="721971" y="623840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10" name="23 - Έλλειψη"/>
                    <p:cNvSpPr/>
                    <p:nvPr/>
                  </p:nvSpPr>
                  <p:spPr>
                    <a:xfrm>
                      <a:off x="768637" y="61850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11" name="24 - Έλλειψη"/>
                    <p:cNvSpPr/>
                    <p:nvPr/>
                  </p:nvSpPr>
                  <p:spPr>
                    <a:xfrm>
                      <a:off x="825313" y="613839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2012" name="25 - Ευθεία γραμμή σύνδεσης"/>
                    <p:cNvCxnSpPr/>
                    <p:nvPr/>
                  </p:nvCxnSpPr>
                  <p:spPr>
                    <a:xfrm>
                      <a:off x="691583" y="5519104"/>
                      <a:ext cx="16501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13" name="26 - Έλλειψη"/>
                    <p:cNvSpPr/>
                    <p:nvPr/>
                  </p:nvSpPr>
                  <p:spPr>
                    <a:xfrm>
                      <a:off x="868652" y="607974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14" name="27 - Έλλειψη"/>
                    <p:cNvSpPr/>
                    <p:nvPr/>
                  </p:nvSpPr>
                  <p:spPr>
                    <a:xfrm>
                      <a:off x="858664" y="568904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15" name="28 - Έλλειψη"/>
                    <p:cNvSpPr/>
                    <p:nvPr/>
                  </p:nvSpPr>
                  <p:spPr>
                    <a:xfrm>
                      <a:off x="902007" y="56337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16" name="29 - Έλλειψη"/>
                    <p:cNvSpPr/>
                    <p:nvPr/>
                  </p:nvSpPr>
                  <p:spPr>
                    <a:xfrm>
                      <a:off x="878654" y="55783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17" name="30 - Έλλειψη"/>
                    <p:cNvSpPr/>
                    <p:nvPr/>
                  </p:nvSpPr>
                  <p:spPr>
                    <a:xfrm>
                      <a:off x="821979" y="528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18" name="31 - Έλλειψη"/>
                    <p:cNvSpPr/>
                    <p:nvPr/>
                  </p:nvSpPr>
                  <p:spPr>
                    <a:xfrm>
                      <a:off x="868652" y="524161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19" name="32 - Έλλειψη"/>
                    <p:cNvSpPr/>
                    <p:nvPr/>
                  </p:nvSpPr>
                  <p:spPr>
                    <a:xfrm>
                      <a:off x="891986" y="518493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20" name="33 - Έλλειψη"/>
                    <p:cNvSpPr/>
                    <p:nvPr/>
                  </p:nvSpPr>
                  <p:spPr>
                    <a:xfrm>
                      <a:off x="851981" y="512826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21" name="35 - Έλλειψη"/>
                    <p:cNvSpPr/>
                    <p:nvPr/>
                  </p:nvSpPr>
                  <p:spPr>
                    <a:xfrm>
                      <a:off x="867164" y="477176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22" name="36 - Έλλειψη"/>
                    <p:cNvSpPr/>
                    <p:nvPr/>
                  </p:nvSpPr>
                  <p:spPr>
                    <a:xfrm>
                      <a:off x="908661" y="471488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23" name="37 - Έλλειψη"/>
                    <p:cNvSpPr/>
                    <p:nvPr/>
                  </p:nvSpPr>
                  <p:spPr>
                    <a:xfrm>
                      <a:off x="868567" y="62337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24" name="38 - Έλλειψη"/>
                    <p:cNvSpPr/>
                    <p:nvPr/>
                  </p:nvSpPr>
                  <p:spPr>
                    <a:xfrm>
                      <a:off x="801152" y="619833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25" name="39 - Έλλειψη"/>
                    <p:cNvSpPr/>
                    <p:nvPr/>
                  </p:nvSpPr>
                  <p:spPr>
                    <a:xfrm>
                      <a:off x="729252" y="61538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26" name="40 - Έλλειψη"/>
                    <p:cNvSpPr/>
                    <p:nvPr/>
                  </p:nvSpPr>
                  <p:spPr>
                    <a:xfrm>
                      <a:off x="708183" y="60976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27" name="41 - Έλλειψη"/>
                    <p:cNvSpPr/>
                    <p:nvPr/>
                  </p:nvSpPr>
                  <p:spPr>
                    <a:xfrm>
                      <a:off x="734856" y="60422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28" name="42 - Έλλειψη"/>
                    <p:cNvSpPr/>
                    <p:nvPr/>
                  </p:nvSpPr>
                  <p:spPr>
                    <a:xfrm>
                      <a:off x="771893" y="59930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29" name="43 - Έλλειψη"/>
                    <p:cNvSpPr/>
                    <p:nvPr/>
                  </p:nvSpPr>
                  <p:spPr>
                    <a:xfrm>
                      <a:off x="815236" y="59377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30" name="44 - Έλλειψη"/>
                    <p:cNvSpPr/>
                    <p:nvPr/>
                  </p:nvSpPr>
                  <p:spPr>
                    <a:xfrm>
                      <a:off x="858579" y="58824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31" name="45 - Έλλειψη"/>
                    <p:cNvSpPr/>
                    <p:nvPr/>
                  </p:nvSpPr>
                  <p:spPr>
                    <a:xfrm>
                      <a:off x="901923" y="58270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32" name="46 - Έλλειψη"/>
                    <p:cNvSpPr/>
                    <p:nvPr/>
                  </p:nvSpPr>
                  <p:spPr>
                    <a:xfrm>
                      <a:off x="821895" y="54783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33" name="47 - Έλλειψη"/>
                    <p:cNvSpPr/>
                    <p:nvPr/>
                  </p:nvSpPr>
                  <p:spPr>
                    <a:xfrm>
                      <a:off x="868567" y="543497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34" name="48 - Έλλειψη"/>
                    <p:cNvSpPr/>
                    <p:nvPr/>
                  </p:nvSpPr>
                  <p:spPr>
                    <a:xfrm>
                      <a:off x="891901" y="537829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35" name="49 - Έλλειψη"/>
                    <p:cNvSpPr/>
                    <p:nvPr/>
                  </p:nvSpPr>
                  <p:spPr>
                    <a:xfrm>
                      <a:off x="836932" y="601337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36" name="50 - Έλλειψη"/>
                    <p:cNvSpPr/>
                    <p:nvPr/>
                  </p:nvSpPr>
                  <p:spPr>
                    <a:xfrm>
                      <a:off x="778641" y="5965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37" name="51 - Έλλειψη"/>
                    <p:cNvSpPr/>
                    <p:nvPr/>
                  </p:nvSpPr>
                  <p:spPr>
                    <a:xfrm>
                      <a:off x="723697" y="59218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38" name="52 - Έλλειψη"/>
                    <p:cNvSpPr/>
                    <p:nvPr/>
                  </p:nvSpPr>
                  <p:spPr>
                    <a:xfrm>
                      <a:off x="723335" y="58470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39" name="53 - Έλλειψη"/>
                    <p:cNvSpPr/>
                    <p:nvPr/>
                  </p:nvSpPr>
                  <p:spPr>
                    <a:xfrm>
                      <a:off x="755811" y="57926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40" name="54 - Έλλειψη"/>
                    <p:cNvSpPr/>
                    <p:nvPr/>
                  </p:nvSpPr>
                  <p:spPr>
                    <a:xfrm>
                      <a:off x="815321" y="574438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41" name="55 - Έλλειψη"/>
                    <p:cNvSpPr/>
                    <p:nvPr/>
                  </p:nvSpPr>
                  <p:spPr>
                    <a:xfrm>
                      <a:off x="878569" y="5771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42" name="56 - Έλλειψη"/>
                    <p:cNvSpPr/>
                    <p:nvPr/>
                  </p:nvSpPr>
                  <p:spPr>
                    <a:xfrm>
                      <a:off x="808658" y="573189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43" name="57 - Έλλειψη"/>
                    <p:cNvSpPr/>
                    <p:nvPr/>
                  </p:nvSpPr>
                  <p:spPr>
                    <a:xfrm>
                      <a:off x="751883" y="57016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44" name="58 - Έλλειψη"/>
                    <p:cNvSpPr/>
                    <p:nvPr/>
                  </p:nvSpPr>
                  <p:spPr>
                    <a:xfrm>
                      <a:off x="701877" y="56716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45" name="59 - Έλλειψη"/>
                    <p:cNvSpPr/>
                    <p:nvPr/>
                  </p:nvSpPr>
                  <p:spPr>
                    <a:xfrm>
                      <a:off x="681877" y="561832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46" name="60 - Έλλειψη"/>
                    <p:cNvSpPr/>
                    <p:nvPr/>
                  </p:nvSpPr>
                  <p:spPr>
                    <a:xfrm>
                      <a:off x="728550" y="556498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47" name="61 - Έλλειψη"/>
                    <p:cNvSpPr/>
                    <p:nvPr/>
                  </p:nvSpPr>
                  <p:spPr>
                    <a:xfrm>
                      <a:off x="828647" y="55449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48" name="62 - Έλλειψη"/>
                    <p:cNvSpPr/>
                    <p:nvPr/>
                  </p:nvSpPr>
                  <p:spPr>
                    <a:xfrm>
                      <a:off x="765304" y="551164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49" name="63 - Έλλειψη"/>
                    <p:cNvSpPr/>
                    <p:nvPr/>
                  </p:nvSpPr>
                  <p:spPr>
                    <a:xfrm>
                      <a:off x="701961" y="547831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50" name="64 - Έλλειψη"/>
                    <p:cNvSpPr/>
                    <p:nvPr/>
                  </p:nvSpPr>
                  <p:spPr>
                    <a:xfrm>
                      <a:off x="688630" y="541830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051" name="65 - Έλλειψη"/>
                    <p:cNvSpPr/>
                    <p:nvPr/>
                  </p:nvSpPr>
                  <p:spPr>
                    <a:xfrm>
                      <a:off x="728634" y="53716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52" name="66 - Έλλειψη"/>
                    <p:cNvSpPr/>
                    <p:nvPr/>
                  </p:nvSpPr>
                  <p:spPr>
                    <a:xfrm>
                      <a:off x="775307" y="53282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53" name="67 - Έλλειψη"/>
                    <p:cNvSpPr/>
                    <p:nvPr/>
                  </p:nvSpPr>
                  <p:spPr>
                    <a:xfrm>
                      <a:off x="851897" y="532162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54" name="68 - Έλλειψη"/>
                    <p:cNvSpPr/>
                    <p:nvPr/>
                  </p:nvSpPr>
                  <p:spPr>
                    <a:xfrm>
                      <a:off x="795222" y="528828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55" name="69 - Έλλειψη"/>
                    <p:cNvSpPr/>
                    <p:nvPr/>
                  </p:nvSpPr>
                  <p:spPr>
                    <a:xfrm>
                      <a:off x="738547" y="525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56" name="70 - Έλλειψη"/>
                    <p:cNvSpPr/>
                    <p:nvPr/>
                  </p:nvSpPr>
                  <p:spPr>
                    <a:xfrm>
                      <a:off x="701877" y="521161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57" name="71 - Έλλειψη"/>
                    <p:cNvSpPr/>
                    <p:nvPr/>
                  </p:nvSpPr>
                  <p:spPr>
                    <a:xfrm>
                      <a:off x="705211" y="51682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58" name="72 - Έλλειψη"/>
                    <p:cNvSpPr/>
                    <p:nvPr/>
                  </p:nvSpPr>
                  <p:spPr>
                    <a:xfrm>
                      <a:off x="735218" y="51249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59" name="73 - Έλλειψη"/>
                    <p:cNvSpPr/>
                    <p:nvPr/>
                  </p:nvSpPr>
                  <p:spPr>
                    <a:xfrm>
                      <a:off x="775312" y="508025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0" name="74 - Έλλειψη"/>
                    <p:cNvSpPr/>
                    <p:nvPr/>
                  </p:nvSpPr>
                  <p:spPr>
                    <a:xfrm>
                      <a:off x="815236" y="50382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1" name="75 - Έλλειψη"/>
                    <p:cNvSpPr/>
                    <p:nvPr/>
                  </p:nvSpPr>
                  <p:spPr>
                    <a:xfrm>
                      <a:off x="855245" y="499492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2" name="76 - Έλλειψη"/>
                    <p:cNvSpPr/>
                    <p:nvPr/>
                  </p:nvSpPr>
                  <p:spPr>
                    <a:xfrm>
                      <a:off x="895255" y="49515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3" name="77 - Έλλειψη"/>
                    <p:cNvSpPr/>
                    <p:nvPr/>
                  </p:nvSpPr>
                  <p:spPr>
                    <a:xfrm>
                      <a:off x="908576" y="490824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4" name="78 - Έλλειψη"/>
                    <p:cNvSpPr/>
                    <p:nvPr/>
                  </p:nvSpPr>
                  <p:spPr>
                    <a:xfrm>
                      <a:off x="795306" y="509492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5" name="79 - Έλλειψη"/>
                    <p:cNvSpPr/>
                    <p:nvPr/>
                  </p:nvSpPr>
                  <p:spPr>
                    <a:xfrm>
                      <a:off x="738632" y="50615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6" name="80 - Έλλειψη"/>
                    <p:cNvSpPr/>
                    <p:nvPr/>
                  </p:nvSpPr>
                  <p:spPr>
                    <a:xfrm>
                      <a:off x="701961" y="50182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7" name="81 - Έλλειψη"/>
                    <p:cNvSpPr/>
                    <p:nvPr/>
                  </p:nvSpPr>
                  <p:spPr>
                    <a:xfrm>
                      <a:off x="705296" y="497491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8" name="82 - Έλλειψη"/>
                    <p:cNvSpPr/>
                    <p:nvPr/>
                  </p:nvSpPr>
                  <p:spPr>
                    <a:xfrm>
                      <a:off x="714573" y="491928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69" name="84 - Έλλειψη"/>
                    <p:cNvSpPr/>
                    <p:nvPr/>
                  </p:nvSpPr>
                  <p:spPr>
                    <a:xfrm>
                      <a:off x="756699" y="486090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70" name="85 - Έλλειψη"/>
                    <p:cNvSpPr/>
                    <p:nvPr/>
                  </p:nvSpPr>
                  <p:spPr>
                    <a:xfrm>
                      <a:off x="881889" y="486490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71" name="86 - Έλλειψη"/>
                    <p:cNvSpPr/>
                    <p:nvPr/>
                  </p:nvSpPr>
                  <p:spPr>
                    <a:xfrm>
                      <a:off x="825194" y="48215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2072" name="87 - Έλλειψη"/>
                    <p:cNvSpPr/>
                    <p:nvPr/>
                  </p:nvSpPr>
                  <p:spPr>
                    <a:xfrm>
                      <a:off x="768500" y="47782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</p:grpSp>
              <p:grpSp>
                <p:nvGrpSpPr>
                  <p:cNvPr id="2001" name="Group 1293"/>
                  <p:cNvGrpSpPr>
                    <a:grpSpLocks/>
                  </p:cNvGrpSpPr>
                  <p:nvPr/>
                </p:nvGrpSpPr>
                <p:grpSpPr bwMode="auto">
                  <a:xfrm rot="20855256">
                    <a:off x="6790742" y="6036669"/>
                    <a:ext cx="84433" cy="244919"/>
                    <a:chOff x="7775476" y="3516255"/>
                    <a:chExt cx="92887" cy="298667"/>
                  </a:xfrm>
                </p:grpSpPr>
                <p:sp>
                  <p:nvSpPr>
                    <p:cNvPr id="2002" name="222 - Έλλειψη"/>
                    <p:cNvSpPr>
                      <a:spLocks noChangeAspect="1"/>
                    </p:cNvSpPr>
                    <p:nvPr/>
                  </p:nvSpPr>
                  <p:spPr bwMode="auto">
                    <a:xfrm rot="997190">
                      <a:off x="7775476" y="3706914"/>
                      <a:ext cx="73554" cy="108008"/>
                    </a:xfrm>
                    <a:prstGeom prst="ellipse">
                      <a:avLst/>
                    </a:prstGeom>
                    <a:solidFill>
                      <a:srgbClr val="111111"/>
                    </a:solidFill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2003" name="221 - Ευθεία γραμμή σύνδεσης"/>
                    <p:cNvCxnSpPr/>
                    <p:nvPr/>
                  </p:nvCxnSpPr>
                  <p:spPr bwMode="auto">
                    <a:xfrm rot="1521522" flipH="1">
                      <a:off x="7861714" y="3516255"/>
                      <a:ext cx="6649" cy="203268"/>
                    </a:xfrm>
                    <a:prstGeom prst="line">
                      <a:avLst/>
                    </a:prstGeom>
                    <a:solidFill>
                      <a:srgbClr val="00CCFF"/>
                    </a:solidFill>
                    <a:ln w="19050">
                      <a:solidFill>
                        <a:srgbClr val="111111"/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999" name="Oval 1998"/>
                <p:cNvSpPr/>
                <p:nvPr/>
              </p:nvSpPr>
              <p:spPr>
                <a:xfrm>
                  <a:off x="1874419" y="3646776"/>
                  <a:ext cx="762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</p:grpSp>
      </p:grpSp>
      <p:sp>
        <p:nvSpPr>
          <p:cNvPr id="2470" name="TextBox 2469"/>
          <p:cNvSpPr txBox="1"/>
          <p:nvPr/>
        </p:nvSpPr>
        <p:spPr>
          <a:xfrm>
            <a:off x="5918612" y="5527725"/>
            <a:ext cx="2403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Non-Specific </a:t>
            </a:r>
          </a:p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Signal</a:t>
            </a:r>
          </a:p>
        </p:txBody>
      </p:sp>
      <p:sp>
        <p:nvSpPr>
          <p:cNvPr id="2471" name="TextBox 2470"/>
          <p:cNvSpPr txBox="1"/>
          <p:nvPr/>
        </p:nvSpPr>
        <p:spPr>
          <a:xfrm>
            <a:off x="3759645" y="5530694"/>
            <a:ext cx="2144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Leakage </a:t>
            </a:r>
          </a:p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Problems</a:t>
            </a:r>
          </a:p>
        </p:txBody>
      </p:sp>
      <p:sp>
        <p:nvSpPr>
          <p:cNvPr id="2472" name="TextBox 2471"/>
          <p:cNvSpPr txBox="1"/>
          <p:nvPr/>
        </p:nvSpPr>
        <p:spPr>
          <a:xfrm>
            <a:off x="3453308" y="1362434"/>
            <a:ext cx="3142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Encapsulation</a:t>
            </a:r>
          </a:p>
        </p:txBody>
      </p:sp>
      <p:grpSp>
        <p:nvGrpSpPr>
          <p:cNvPr id="2473" name="Group 2472"/>
          <p:cNvGrpSpPr>
            <a:grpSpLocks noChangeAspect="1"/>
          </p:cNvGrpSpPr>
          <p:nvPr/>
        </p:nvGrpSpPr>
        <p:grpSpPr>
          <a:xfrm>
            <a:off x="6096238" y="1797615"/>
            <a:ext cx="2494575" cy="3420000"/>
            <a:chOff x="7317735" y="82824"/>
            <a:chExt cx="3411743" cy="4677415"/>
          </a:xfrm>
        </p:grpSpPr>
        <p:grpSp>
          <p:nvGrpSpPr>
            <p:cNvPr id="2474" name="Group 34"/>
            <p:cNvGrpSpPr>
              <a:grpSpLocks/>
            </p:cNvGrpSpPr>
            <p:nvPr/>
          </p:nvGrpSpPr>
          <p:grpSpPr bwMode="auto">
            <a:xfrm>
              <a:off x="8316094" y="4269701"/>
              <a:ext cx="1033462" cy="490538"/>
              <a:chOff x="564" y="3481"/>
              <a:chExt cx="498" cy="23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3006" name="AutoShape 35"/>
              <p:cNvSpPr>
                <a:spLocks noChangeArrowheads="1"/>
              </p:cNvSpPr>
              <p:nvPr/>
            </p:nvSpPr>
            <p:spPr bwMode="auto">
              <a:xfrm rot="115462">
                <a:off x="564" y="3481"/>
                <a:ext cx="498" cy="239"/>
              </a:xfrm>
              <a:prstGeom prst="cloudCallout">
                <a:avLst>
                  <a:gd name="adj1" fmla="val -47861"/>
                  <a:gd name="adj2" fmla="val -31009"/>
                </a:avLst>
              </a:prstGeom>
              <a:solidFill>
                <a:srgbClr val="FF0000">
                  <a:alpha val="97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l-GR">
                  <a:latin typeface="+mn-lt"/>
                  <a:cs typeface="+mn-cs"/>
                </a:endParaRPr>
              </a:p>
            </p:txBody>
          </p:sp>
          <p:sp>
            <p:nvSpPr>
              <p:cNvPr id="3007" name="AutoShape 36"/>
              <p:cNvSpPr>
                <a:spLocks noChangeArrowheads="1"/>
              </p:cNvSpPr>
              <p:nvPr/>
            </p:nvSpPr>
            <p:spPr bwMode="auto">
              <a:xfrm rot="115462" flipV="1">
                <a:off x="652" y="3497"/>
                <a:ext cx="72" cy="46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l-GR">
                  <a:latin typeface="+mn-lt"/>
                  <a:cs typeface="+mn-cs"/>
                </a:endParaRPr>
              </a:p>
            </p:txBody>
          </p:sp>
          <p:sp>
            <p:nvSpPr>
              <p:cNvPr id="3008" name="AutoShape 37"/>
              <p:cNvSpPr>
                <a:spLocks noChangeArrowheads="1"/>
              </p:cNvSpPr>
              <p:nvPr/>
            </p:nvSpPr>
            <p:spPr bwMode="auto">
              <a:xfrm rot="115462" flipV="1">
                <a:off x="877" y="3485"/>
                <a:ext cx="71" cy="46"/>
              </a:xfrm>
              <a:custGeom>
                <a:avLst/>
                <a:gdLst>
                  <a:gd name="G0" fmla="+- 5400 0 0"/>
                  <a:gd name="G1" fmla="+- 21600 0 5400"/>
                  <a:gd name="G2" fmla="*/ 5400 1 2"/>
                  <a:gd name="G3" fmla="+- 21600 0 G2"/>
                  <a:gd name="G4" fmla="+/ 5400 21600 2"/>
                  <a:gd name="G5" fmla="+/ G1 0 2"/>
                  <a:gd name="G6" fmla="*/ 21600 21600 5400"/>
                  <a:gd name="G7" fmla="*/ G6 1 2"/>
                  <a:gd name="G8" fmla="+- 21600 0 G7"/>
                  <a:gd name="G9" fmla="*/ 21600 1 2"/>
                  <a:gd name="G10" fmla="+- 5400 0 G9"/>
                  <a:gd name="G11" fmla="?: G10 G8 0"/>
                  <a:gd name="G12" fmla="?: G10 G7 21600"/>
                  <a:gd name="T0" fmla="*/ 18900 w 21600"/>
                  <a:gd name="T1" fmla="*/ 10800 h 21600"/>
                  <a:gd name="T2" fmla="*/ 10800 w 21600"/>
                  <a:gd name="T3" fmla="*/ 21600 h 21600"/>
                  <a:gd name="T4" fmla="*/ 2700 w 21600"/>
                  <a:gd name="T5" fmla="*/ 10800 h 21600"/>
                  <a:gd name="T6" fmla="*/ 10800 w 21600"/>
                  <a:gd name="T7" fmla="*/ 0 h 21600"/>
                  <a:gd name="T8" fmla="*/ 4500 w 21600"/>
                  <a:gd name="T9" fmla="*/ 4500 h 21600"/>
                  <a:gd name="T10" fmla="*/ 17100 w 21600"/>
                  <a:gd name="T11" fmla="*/ 171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l-GR">
                  <a:latin typeface="+mn-lt"/>
                  <a:cs typeface="+mn-cs"/>
                </a:endParaRPr>
              </a:p>
            </p:txBody>
          </p:sp>
        </p:grpSp>
        <p:grpSp>
          <p:nvGrpSpPr>
            <p:cNvPr id="2475" name="Group 1354"/>
            <p:cNvGrpSpPr/>
            <p:nvPr/>
          </p:nvGrpSpPr>
          <p:grpSpPr>
            <a:xfrm>
              <a:off x="8523386" y="2596879"/>
              <a:ext cx="610146" cy="1801434"/>
              <a:chOff x="4077078" y="4318603"/>
              <a:chExt cx="544275" cy="1801434"/>
            </a:xfrm>
          </p:grpSpPr>
          <p:grpSp>
            <p:nvGrpSpPr>
              <p:cNvPr id="2932" name="16 - Ομάδα"/>
              <p:cNvGrpSpPr>
                <a:grpSpLocks/>
              </p:cNvGrpSpPr>
              <p:nvPr/>
            </p:nvGrpSpPr>
            <p:grpSpPr bwMode="auto">
              <a:xfrm rot="337683">
                <a:off x="4198182" y="4318603"/>
                <a:ext cx="423171" cy="1617411"/>
                <a:chOff x="661962" y="4714884"/>
                <a:chExt cx="406721" cy="1716221"/>
              </a:xfrm>
            </p:grpSpPr>
            <p:sp>
              <p:nvSpPr>
                <p:cNvPr id="2936" name="88 - Έλλειψη"/>
                <p:cNvSpPr/>
                <p:nvPr/>
              </p:nvSpPr>
              <p:spPr>
                <a:xfrm>
                  <a:off x="724453" y="472787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37" name="17 - Έλλειψη"/>
                <p:cNvSpPr/>
                <p:nvPr/>
              </p:nvSpPr>
              <p:spPr>
                <a:xfrm>
                  <a:off x="968670" y="629535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38" name="18 - Έλλειψη"/>
                <p:cNvSpPr/>
                <p:nvPr/>
              </p:nvSpPr>
              <p:spPr>
                <a:xfrm>
                  <a:off x="921997" y="626669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39" name="19 - Έλλειψη"/>
                <p:cNvSpPr/>
                <p:nvPr/>
              </p:nvSpPr>
              <p:spPr>
                <a:xfrm>
                  <a:off x="828563" y="573834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40" name="20 - Έλλειψη"/>
                <p:cNvSpPr/>
                <p:nvPr/>
              </p:nvSpPr>
              <p:spPr>
                <a:xfrm>
                  <a:off x="661962" y="635309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41" name="21 - Έλλειψη"/>
                <p:cNvSpPr/>
                <p:nvPr/>
              </p:nvSpPr>
              <p:spPr>
                <a:xfrm>
                  <a:off x="681962" y="6297756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42" name="22 - Έλλειψη"/>
                <p:cNvSpPr/>
                <p:nvPr/>
              </p:nvSpPr>
              <p:spPr>
                <a:xfrm>
                  <a:off x="721971" y="623840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43" name="23 - Έλλειψη"/>
                <p:cNvSpPr/>
                <p:nvPr/>
              </p:nvSpPr>
              <p:spPr>
                <a:xfrm>
                  <a:off x="768637" y="618506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44" name="24 - Έλλειψη"/>
                <p:cNvSpPr/>
                <p:nvPr/>
              </p:nvSpPr>
              <p:spPr>
                <a:xfrm>
                  <a:off x="825313" y="613839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cxnSp>
              <p:nvCxnSpPr>
                <p:cNvPr id="2945" name="25 - Ευθεία γραμμή σύνδεσης"/>
                <p:cNvCxnSpPr/>
                <p:nvPr/>
              </p:nvCxnSpPr>
              <p:spPr>
                <a:xfrm>
                  <a:off x="694777" y="5524427"/>
                  <a:ext cx="165017" cy="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946" name="26 - Έλλειψη"/>
                <p:cNvSpPr/>
                <p:nvPr/>
              </p:nvSpPr>
              <p:spPr>
                <a:xfrm>
                  <a:off x="868652" y="607974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47" name="27 - Έλλειψη"/>
                <p:cNvSpPr/>
                <p:nvPr/>
              </p:nvSpPr>
              <p:spPr>
                <a:xfrm>
                  <a:off x="858664" y="568904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48" name="28 - Έλλειψη"/>
                <p:cNvSpPr/>
                <p:nvPr/>
              </p:nvSpPr>
              <p:spPr>
                <a:xfrm>
                  <a:off x="902007" y="563371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49" name="29 - Έλλειψη"/>
                <p:cNvSpPr/>
                <p:nvPr/>
              </p:nvSpPr>
              <p:spPr>
                <a:xfrm>
                  <a:off x="878654" y="557837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50" name="30 - Έλλειψη"/>
                <p:cNvSpPr/>
                <p:nvPr/>
              </p:nvSpPr>
              <p:spPr>
                <a:xfrm>
                  <a:off x="821979" y="528495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51" name="31 - Έλλειψη"/>
                <p:cNvSpPr/>
                <p:nvPr/>
              </p:nvSpPr>
              <p:spPr>
                <a:xfrm>
                  <a:off x="868652" y="524161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52" name="32 - Έλλειψη"/>
                <p:cNvSpPr/>
                <p:nvPr/>
              </p:nvSpPr>
              <p:spPr>
                <a:xfrm>
                  <a:off x="891986" y="518493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53" name="33 - Έλλειψη"/>
                <p:cNvSpPr/>
                <p:nvPr/>
              </p:nvSpPr>
              <p:spPr>
                <a:xfrm>
                  <a:off x="851981" y="512826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54" name="35 - Έλλειψη"/>
                <p:cNvSpPr/>
                <p:nvPr/>
              </p:nvSpPr>
              <p:spPr>
                <a:xfrm>
                  <a:off x="867164" y="477176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55" name="36 - Έλλειψη"/>
                <p:cNvSpPr/>
                <p:nvPr/>
              </p:nvSpPr>
              <p:spPr>
                <a:xfrm>
                  <a:off x="908661" y="471488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56" name="37 - Έλλειψη"/>
                <p:cNvSpPr/>
                <p:nvPr/>
              </p:nvSpPr>
              <p:spPr>
                <a:xfrm>
                  <a:off x="868567" y="6233736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57" name="38 - Έλλειψη"/>
                <p:cNvSpPr/>
                <p:nvPr/>
              </p:nvSpPr>
              <p:spPr>
                <a:xfrm>
                  <a:off x="801152" y="619833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58" name="39 - Έλλειψη"/>
                <p:cNvSpPr/>
                <p:nvPr/>
              </p:nvSpPr>
              <p:spPr>
                <a:xfrm>
                  <a:off x="729252" y="6153845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59" name="40 - Έλλειψη"/>
                <p:cNvSpPr/>
                <p:nvPr/>
              </p:nvSpPr>
              <p:spPr>
                <a:xfrm>
                  <a:off x="708183" y="609760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60" name="41 - Έλλειψη"/>
                <p:cNvSpPr/>
                <p:nvPr/>
              </p:nvSpPr>
              <p:spPr>
                <a:xfrm>
                  <a:off x="734856" y="604227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61" name="42 - Έλλειψη"/>
                <p:cNvSpPr/>
                <p:nvPr/>
              </p:nvSpPr>
              <p:spPr>
                <a:xfrm>
                  <a:off x="771893" y="599308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62" name="43 - Έλλειψη"/>
                <p:cNvSpPr/>
                <p:nvPr/>
              </p:nvSpPr>
              <p:spPr>
                <a:xfrm>
                  <a:off x="815236" y="5937745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63" name="44 - Έλλειψη"/>
                <p:cNvSpPr/>
                <p:nvPr/>
              </p:nvSpPr>
              <p:spPr>
                <a:xfrm>
                  <a:off x="858579" y="588240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64" name="45 - Έλλειψη"/>
                <p:cNvSpPr/>
                <p:nvPr/>
              </p:nvSpPr>
              <p:spPr>
                <a:xfrm>
                  <a:off x="901923" y="582707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65" name="46 - Έλλειψη"/>
                <p:cNvSpPr/>
                <p:nvPr/>
              </p:nvSpPr>
              <p:spPr>
                <a:xfrm>
                  <a:off x="821895" y="547831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66" name="47 - Έλλειψη"/>
                <p:cNvSpPr/>
                <p:nvPr/>
              </p:nvSpPr>
              <p:spPr>
                <a:xfrm>
                  <a:off x="868567" y="543497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67" name="48 - Έλλειψη"/>
                <p:cNvSpPr/>
                <p:nvPr/>
              </p:nvSpPr>
              <p:spPr>
                <a:xfrm>
                  <a:off x="891901" y="537829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68" name="49 - Έλλειψη"/>
                <p:cNvSpPr/>
                <p:nvPr/>
              </p:nvSpPr>
              <p:spPr>
                <a:xfrm>
                  <a:off x="836932" y="601337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69" name="50 - Έλλειψη"/>
                <p:cNvSpPr/>
                <p:nvPr/>
              </p:nvSpPr>
              <p:spPr>
                <a:xfrm>
                  <a:off x="778641" y="596573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0" name="51 - Έλλειψη"/>
                <p:cNvSpPr/>
                <p:nvPr/>
              </p:nvSpPr>
              <p:spPr>
                <a:xfrm>
                  <a:off x="723697" y="592189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1" name="52 - Έλλειψη"/>
                <p:cNvSpPr/>
                <p:nvPr/>
              </p:nvSpPr>
              <p:spPr>
                <a:xfrm>
                  <a:off x="723335" y="584706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2" name="53 - Έλλειψη"/>
                <p:cNvSpPr/>
                <p:nvPr/>
              </p:nvSpPr>
              <p:spPr>
                <a:xfrm>
                  <a:off x="755811" y="579265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3" name="54 - Έλλειψη"/>
                <p:cNvSpPr/>
                <p:nvPr/>
              </p:nvSpPr>
              <p:spPr>
                <a:xfrm>
                  <a:off x="815321" y="5744385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4" name="55 - Έλλειψη"/>
                <p:cNvSpPr/>
                <p:nvPr/>
              </p:nvSpPr>
              <p:spPr>
                <a:xfrm>
                  <a:off x="878569" y="577173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5" name="56 - Έλλειψη"/>
                <p:cNvSpPr/>
                <p:nvPr/>
              </p:nvSpPr>
              <p:spPr>
                <a:xfrm>
                  <a:off x="808658" y="573189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6" name="57 - Έλλειψη"/>
                <p:cNvSpPr/>
                <p:nvPr/>
              </p:nvSpPr>
              <p:spPr>
                <a:xfrm>
                  <a:off x="751883" y="570167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7" name="58 - Έλλειψη"/>
                <p:cNvSpPr/>
                <p:nvPr/>
              </p:nvSpPr>
              <p:spPr>
                <a:xfrm>
                  <a:off x="701877" y="567166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8" name="59 - Έλλειψη"/>
                <p:cNvSpPr/>
                <p:nvPr/>
              </p:nvSpPr>
              <p:spPr>
                <a:xfrm>
                  <a:off x="681877" y="561832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79" name="60 - Έλλειψη"/>
                <p:cNvSpPr/>
                <p:nvPr/>
              </p:nvSpPr>
              <p:spPr>
                <a:xfrm>
                  <a:off x="728550" y="556498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80" name="61 - Έλλειψη"/>
                <p:cNvSpPr/>
                <p:nvPr/>
              </p:nvSpPr>
              <p:spPr>
                <a:xfrm>
                  <a:off x="828647" y="554498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81" name="62 - Έλλειψη"/>
                <p:cNvSpPr/>
                <p:nvPr/>
              </p:nvSpPr>
              <p:spPr>
                <a:xfrm>
                  <a:off x="765304" y="5511646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82" name="63 - Έλλειψη"/>
                <p:cNvSpPr/>
                <p:nvPr/>
              </p:nvSpPr>
              <p:spPr>
                <a:xfrm>
                  <a:off x="701961" y="547831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83" name="64 - Έλλειψη"/>
                <p:cNvSpPr/>
                <p:nvPr/>
              </p:nvSpPr>
              <p:spPr>
                <a:xfrm>
                  <a:off x="688630" y="541830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sp>
              <p:nvSpPr>
                <p:cNvPr id="2984" name="65 - Έλλειψη"/>
                <p:cNvSpPr/>
                <p:nvPr/>
              </p:nvSpPr>
              <p:spPr>
                <a:xfrm>
                  <a:off x="728634" y="537162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85" name="66 - Έλλειψη"/>
                <p:cNvSpPr/>
                <p:nvPr/>
              </p:nvSpPr>
              <p:spPr>
                <a:xfrm>
                  <a:off x="775307" y="532829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86" name="67 - Έλλειψη"/>
                <p:cNvSpPr/>
                <p:nvPr/>
              </p:nvSpPr>
              <p:spPr>
                <a:xfrm>
                  <a:off x="851897" y="532162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87" name="68 - Έλλειψη"/>
                <p:cNvSpPr/>
                <p:nvPr/>
              </p:nvSpPr>
              <p:spPr>
                <a:xfrm>
                  <a:off x="795222" y="528828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88" name="69 - Έλλειψη"/>
                <p:cNvSpPr/>
                <p:nvPr/>
              </p:nvSpPr>
              <p:spPr>
                <a:xfrm>
                  <a:off x="738547" y="525495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89" name="70 - Έλλειψη"/>
                <p:cNvSpPr/>
                <p:nvPr/>
              </p:nvSpPr>
              <p:spPr>
                <a:xfrm>
                  <a:off x="701877" y="521161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0" name="71 - Έλλειψη"/>
                <p:cNvSpPr/>
                <p:nvPr/>
              </p:nvSpPr>
              <p:spPr>
                <a:xfrm>
                  <a:off x="705211" y="516827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1" name="72 - Έλλειψη"/>
                <p:cNvSpPr/>
                <p:nvPr/>
              </p:nvSpPr>
              <p:spPr>
                <a:xfrm>
                  <a:off x="735218" y="5124936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2" name="73 - Έλλειψη"/>
                <p:cNvSpPr/>
                <p:nvPr/>
              </p:nvSpPr>
              <p:spPr>
                <a:xfrm>
                  <a:off x="775312" y="508025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3" name="74 - Έλλειψη"/>
                <p:cNvSpPr/>
                <p:nvPr/>
              </p:nvSpPr>
              <p:spPr>
                <a:xfrm>
                  <a:off x="815236" y="5038259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4" name="75 - Έλλειψη"/>
                <p:cNvSpPr/>
                <p:nvPr/>
              </p:nvSpPr>
              <p:spPr>
                <a:xfrm>
                  <a:off x="855245" y="499492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5" name="76 - Έλλειψη"/>
                <p:cNvSpPr/>
                <p:nvPr/>
              </p:nvSpPr>
              <p:spPr>
                <a:xfrm>
                  <a:off x="895255" y="4951582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6" name="77 - Έλλειψη"/>
                <p:cNvSpPr/>
                <p:nvPr/>
              </p:nvSpPr>
              <p:spPr>
                <a:xfrm>
                  <a:off x="908576" y="490824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7" name="78 - Έλλειψη"/>
                <p:cNvSpPr/>
                <p:nvPr/>
              </p:nvSpPr>
              <p:spPr>
                <a:xfrm>
                  <a:off x="795306" y="509492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8" name="79 - Έλλειψη"/>
                <p:cNvSpPr/>
                <p:nvPr/>
              </p:nvSpPr>
              <p:spPr>
                <a:xfrm>
                  <a:off x="738632" y="5061591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2999" name="80 - Έλλειψη"/>
                <p:cNvSpPr/>
                <p:nvPr/>
              </p:nvSpPr>
              <p:spPr>
                <a:xfrm>
                  <a:off x="701961" y="5018253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3000" name="81 - Έλλειψη"/>
                <p:cNvSpPr/>
                <p:nvPr/>
              </p:nvSpPr>
              <p:spPr>
                <a:xfrm>
                  <a:off x="705296" y="4974914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3001" name="82 - Έλλειψη"/>
                <p:cNvSpPr/>
                <p:nvPr/>
              </p:nvSpPr>
              <p:spPr>
                <a:xfrm>
                  <a:off x="714573" y="491928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3002" name="84 - Έλλειψη"/>
                <p:cNvSpPr/>
                <p:nvPr/>
              </p:nvSpPr>
              <p:spPr>
                <a:xfrm>
                  <a:off x="756699" y="4860900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3003" name="85 - Έλλειψη"/>
                <p:cNvSpPr/>
                <p:nvPr/>
              </p:nvSpPr>
              <p:spPr>
                <a:xfrm>
                  <a:off x="881889" y="4864905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3004" name="86 - Έλλειψη"/>
                <p:cNvSpPr/>
                <p:nvPr/>
              </p:nvSpPr>
              <p:spPr>
                <a:xfrm>
                  <a:off x="825194" y="4821567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  <p:sp>
              <p:nvSpPr>
                <p:cNvPr id="3005" name="87 - Έλλειψη"/>
                <p:cNvSpPr/>
                <p:nvPr/>
              </p:nvSpPr>
              <p:spPr>
                <a:xfrm>
                  <a:off x="768500" y="4778228"/>
                  <a:ext cx="100013" cy="78012"/>
                </a:xfrm>
                <a:prstGeom prst="ellipse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 dirty="0"/>
                </a:p>
              </p:txBody>
            </p:sp>
          </p:grpSp>
          <p:grpSp>
            <p:nvGrpSpPr>
              <p:cNvPr id="2933" name="Group 1293"/>
              <p:cNvGrpSpPr>
                <a:grpSpLocks/>
              </p:cNvGrpSpPr>
              <p:nvPr/>
            </p:nvGrpSpPr>
            <p:grpSpPr bwMode="auto">
              <a:xfrm rot="20940493">
                <a:off x="4077078" y="5907636"/>
                <a:ext cx="73988" cy="212401"/>
                <a:chOff x="7775476" y="3500796"/>
                <a:chExt cx="73554" cy="314126"/>
              </a:xfrm>
            </p:grpSpPr>
            <p:sp>
              <p:nvSpPr>
                <p:cNvPr id="2934" name="222 - Έλλειψη"/>
                <p:cNvSpPr>
                  <a:spLocks noChangeAspect="1"/>
                </p:cNvSpPr>
                <p:nvPr/>
              </p:nvSpPr>
              <p:spPr bwMode="auto">
                <a:xfrm rot="997190">
                  <a:off x="7775476" y="3706914"/>
                  <a:ext cx="73554" cy="108008"/>
                </a:xfrm>
                <a:prstGeom prst="ellipse">
                  <a:avLst/>
                </a:prstGeom>
                <a:solidFill>
                  <a:srgbClr val="111111"/>
                </a:solidFill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l-GR"/>
                </a:p>
              </p:txBody>
            </p:sp>
            <p:cxnSp>
              <p:nvCxnSpPr>
                <p:cNvPr id="2935" name="221 - Ευθεία γραμμή σύνδεσης"/>
                <p:cNvCxnSpPr/>
                <p:nvPr/>
              </p:nvCxnSpPr>
              <p:spPr bwMode="auto">
                <a:xfrm rot="1521522" flipH="1">
                  <a:off x="7840576" y="3500796"/>
                  <a:ext cx="6651" cy="204259"/>
                </a:xfrm>
                <a:prstGeom prst="line">
                  <a:avLst/>
                </a:prstGeom>
                <a:solidFill>
                  <a:srgbClr val="00CCFF"/>
                </a:solidFill>
                <a:ln w="19050">
                  <a:solidFill>
                    <a:srgbClr val="111111"/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76" name="Group 2475"/>
            <p:cNvGrpSpPr/>
            <p:nvPr/>
          </p:nvGrpSpPr>
          <p:grpSpPr>
            <a:xfrm>
              <a:off x="7857933" y="675601"/>
              <a:ext cx="1904999" cy="1676399"/>
              <a:chOff x="2680685" y="1700808"/>
              <a:chExt cx="4764365" cy="4883188"/>
            </a:xfrm>
          </p:grpSpPr>
          <p:grpSp>
            <p:nvGrpSpPr>
              <p:cNvPr id="2539" name="Group 1172"/>
              <p:cNvGrpSpPr/>
              <p:nvPr/>
            </p:nvGrpSpPr>
            <p:grpSpPr>
              <a:xfrm rot="6754948">
                <a:off x="4950084" y="3917095"/>
                <a:ext cx="3737945" cy="1251986"/>
                <a:chOff x="3849275" y="2103462"/>
                <a:chExt cx="3737945" cy="1251986"/>
              </a:xfrm>
            </p:grpSpPr>
            <p:grpSp>
              <p:nvGrpSpPr>
                <p:cNvPr id="2858" name="Group 1091"/>
                <p:cNvGrpSpPr/>
                <p:nvPr/>
              </p:nvGrpSpPr>
              <p:grpSpPr>
                <a:xfrm rot="20180874">
                  <a:off x="4608830" y="2290899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2918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929" name="Freeform 292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930" name="Freeform 292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93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919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2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27" name="Freeform 292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28" name="Freeform 292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2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920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2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23" name="Freeform 292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24" name="Freeform 292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2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859" name="Group 1106"/>
                <p:cNvGrpSpPr/>
                <p:nvPr/>
              </p:nvGrpSpPr>
              <p:grpSpPr>
                <a:xfrm>
                  <a:off x="5475399" y="2103462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904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915" name="Freeform 291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916" name="Freeform 291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91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905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1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13" name="Freeform 291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14" name="Freeform 291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1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906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0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09" name="Freeform 290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10" name="Freeform 290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0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860" name="Group 1121"/>
                <p:cNvGrpSpPr/>
                <p:nvPr/>
              </p:nvGrpSpPr>
              <p:grpSpPr>
                <a:xfrm rot="914156">
                  <a:off x="6231752" y="2198555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890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901" name="Freeform 290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902" name="Freeform 290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90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91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89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99" name="Freeform 289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00" name="Freeform 289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9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92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89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95" name="Freeform 289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96" name="Freeform 289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9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861" name="Group 1136"/>
                <p:cNvGrpSpPr/>
                <p:nvPr/>
              </p:nvGrpSpPr>
              <p:grpSpPr>
                <a:xfrm rot="2182051">
                  <a:off x="6863141" y="250853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876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887" name="Freeform 288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88" name="Freeform 288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8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77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88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85" name="Freeform 288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86" name="Freeform 288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8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78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87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81" name="Freeform 288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82" name="Freeform 288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8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862" name="Group 1151"/>
                <p:cNvGrpSpPr/>
                <p:nvPr/>
              </p:nvGrpSpPr>
              <p:grpSpPr>
                <a:xfrm rot="19191330">
                  <a:off x="4240003" y="264349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86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873" name="Freeform 287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74" name="Freeform 287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7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6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86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71" name="Freeform 287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72" name="Freeform 287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7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863" name="Group 978"/>
                <p:cNvGrpSpPr/>
                <p:nvPr/>
              </p:nvGrpSpPr>
              <p:grpSpPr>
                <a:xfrm rot="17275122">
                  <a:off x="4005944" y="2904217"/>
                  <a:ext cx="294562" cy="607899"/>
                  <a:chOff x="3240592" y="531752"/>
                  <a:chExt cx="3286749" cy="5285510"/>
                </a:xfrm>
              </p:grpSpPr>
              <p:sp>
                <p:nvSpPr>
                  <p:cNvPr id="2864" name="Freeform 2863"/>
                  <p:cNvSpPr/>
                  <p:nvPr/>
                </p:nvSpPr>
                <p:spPr>
                  <a:xfrm rot="11010130">
                    <a:off x="3635896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2865" name="Freeform 2864"/>
                  <p:cNvSpPr/>
                  <p:nvPr/>
                </p:nvSpPr>
                <p:spPr>
                  <a:xfrm rot="163483">
                    <a:off x="4521408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2866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3240592" y="531752"/>
                    <a:ext cx="3286749" cy="195938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  <p:grpSp>
            <p:nvGrpSpPr>
              <p:cNvPr id="2540" name="Group 1438"/>
              <p:cNvGrpSpPr/>
              <p:nvPr/>
            </p:nvGrpSpPr>
            <p:grpSpPr>
              <a:xfrm>
                <a:off x="2680685" y="1700808"/>
                <a:ext cx="4627619" cy="4883188"/>
                <a:chOff x="2680685" y="1700808"/>
                <a:chExt cx="4627619" cy="4883188"/>
              </a:xfrm>
            </p:grpSpPr>
            <p:grpSp>
              <p:nvGrpSpPr>
                <p:cNvPr id="2541" name="Group 1007"/>
                <p:cNvGrpSpPr/>
                <p:nvPr/>
              </p:nvGrpSpPr>
              <p:grpSpPr>
                <a:xfrm rot="20180874">
                  <a:off x="3818114" y="1934840"/>
                  <a:ext cx="652081" cy="660330"/>
                  <a:chOff x="3275856" y="2420888"/>
                  <a:chExt cx="902622" cy="1002413"/>
                </a:xfrm>
              </p:grpSpPr>
              <p:grpSp>
                <p:nvGrpSpPr>
                  <p:cNvPr id="2849" name="Group 978"/>
                  <p:cNvGrpSpPr/>
                  <p:nvPr/>
                </p:nvGrpSpPr>
                <p:grpSpPr>
                  <a:xfrm>
                    <a:off x="3807356" y="2423690"/>
                    <a:ext cx="371122" cy="980564"/>
                    <a:chOff x="3896245" y="546671"/>
                    <a:chExt cx="2449408" cy="5537512"/>
                  </a:xfrm>
                </p:grpSpPr>
                <p:sp>
                  <p:nvSpPr>
                    <p:cNvPr id="2855" name="Freeform 2854"/>
                    <p:cNvSpPr/>
                    <p:nvPr/>
                  </p:nvSpPr>
                  <p:spPr>
                    <a:xfrm rot="11010130">
                      <a:off x="3896245" y="2110509"/>
                      <a:ext cx="596206" cy="3828427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56" name="Freeform 2855"/>
                    <p:cNvSpPr/>
                    <p:nvPr/>
                  </p:nvSpPr>
                  <p:spPr>
                    <a:xfrm rot="163483">
                      <a:off x="5126545" y="2255757"/>
                      <a:ext cx="596206" cy="3828426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9388" y="546671"/>
                      <a:ext cx="2376265" cy="160202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50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8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53" name="Freeform 28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54" name="Freeform 28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42" name="Group 1008"/>
                <p:cNvGrpSpPr/>
                <p:nvPr/>
              </p:nvGrpSpPr>
              <p:grpSpPr>
                <a:xfrm>
                  <a:off x="4495681" y="1700808"/>
                  <a:ext cx="903326" cy="651073"/>
                  <a:chOff x="2972820" y="2420888"/>
                  <a:chExt cx="1527172" cy="1002413"/>
                </a:xfrm>
              </p:grpSpPr>
              <p:grpSp>
                <p:nvGrpSpPr>
                  <p:cNvPr id="283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846" name="Freeform 284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47" name="Freeform 284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36" name="Group 988"/>
                  <p:cNvGrpSpPr/>
                  <p:nvPr/>
                </p:nvGrpSpPr>
                <p:grpSpPr>
                  <a:xfrm>
                    <a:off x="2972820" y="2420888"/>
                    <a:ext cx="511352" cy="1002413"/>
                    <a:chOff x="2324748" y="2807101"/>
                    <a:chExt cx="511352" cy="1002413"/>
                  </a:xfrm>
                </p:grpSpPr>
                <p:grpSp>
                  <p:nvGrpSpPr>
                    <p:cNvPr id="2842" name="Group 986"/>
                    <p:cNvGrpSpPr/>
                    <p:nvPr/>
                  </p:nvGrpSpPr>
                  <p:grpSpPr>
                    <a:xfrm>
                      <a:off x="2477543" y="2975671"/>
                      <a:ext cx="317173" cy="833843"/>
                      <a:chOff x="2387399" y="3036969"/>
                      <a:chExt cx="507477" cy="1025450"/>
                    </a:xfrm>
                  </p:grpSpPr>
                  <p:sp>
                    <p:nvSpPr>
                      <p:cNvPr id="2844" name="Freeform 2843"/>
                      <p:cNvSpPr/>
                      <p:nvPr/>
                    </p:nvSpPr>
                    <p:spPr>
                      <a:xfrm rot="11010130">
                        <a:off x="2387399" y="3036969"/>
                        <a:ext cx="162599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45" name="Freeform 2844"/>
                      <p:cNvSpPr/>
                      <p:nvPr/>
                    </p:nvSpPr>
                    <p:spPr>
                      <a:xfrm rot="11052615">
                        <a:off x="2600715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748" y="2807101"/>
                      <a:ext cx="511352" cy="35797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3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83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40" name="Freeform 283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41" name="Freeform 284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3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sp>
              <p:nvSpPr>
                <p:cNvPr id="2543" name="Oval 2542"/>
                <p:cNvSpPr/>
                <p:nvPr/>
              </p:nvSpPr>
              <p:spPr>
                <a:xfrm>
                  <a:off x="2915816" y="1882602"/>
                  <a:ext cx="4392488" cy="442671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44" name="Oval 2543"/>
                <p:cNvSpPr/>
                <p:nvPr/>
              </p:nvSpPr>
              <p:spPr>
                <a:xfrm>
                  <a:off x="3954072" y="2945040"/>
                  <a:ext cx="2304256" cy="2304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CCFF">
                        <a:tint val="66000"/>
                        <a:satMod val="160000"/>
                      </a:srgbClr>
                    </a:gs>
                    <a:gs pos="50000">
                      <a:srgbClr val="00CCFF">
                        <a:tint val="44500"/>
                        <a:satMod val="160000"/>
                      </a:srgbClr>
                    </a:gs>
                    <a:gs pos="100000">
                      <a:srgbClr val="00CC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grpSp>
              <p:nvGrpSpPr>
                <p:cNvPr id="2545" name="Group 1025"/>
                <p:cNvGrpSpPr/>
                <p:nvPr/>
              </p:nvGrpSpPr>
              <p:grpSpPr>
                <a:xfrm rot="914156">
                  <a:off x="5431280" y="1795901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821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832" name="Freeform 283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33" name="Freeform 283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2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82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30" name="Freeform 282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31" name="Freeform 283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2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23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82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26" name="Freeform 282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27" name="Freeform 282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2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46" name="Group 1040"/>
                <p:cNvGrpSpPr/>
                <p:nvPr/>
              </p:nvGrpSpPr>
              <p:grpSpPr>
                <a:xfrm rot="2182051">
                  <a:off x="6031635" y="2148297"/>
                  <a:ext cx="884235" cy="703143"/>
                  <a:chOff x="3275856" y="2420888"/>
                  <a:chExt cx="1494897" cy="1082580"/>
                </a:xfrm>
              </p:grpSpPr>
              <p:grpSp>
                <p:nvGrpSpPr>
                  <p:cNvPr id="2807" name="Group 978"/>
                  <p:cNvGrpSpPr/>
                  <p:nvPr/>
                </p:nvGrpSpPr>
                <p:grpSpPr>
                  <a:xfrm>
                    <a:off x="3708381" y="2421489"/>
                    <a:ext cx="497989" cy="935501"/>
                    <a:chOff x="3242988" y="534241"/>
                    <a:chExt cx="3286721" cy="5283021"/>
                  </a:xfrm>
                </p:grpSpPr>
                <p:sp>
                  <p:nvSpPr>
                    <p:cNvPr id="2818" name="Freeform 281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19" name="Freeform 281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2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2988" y="534241"/>
                      <a:ext cx="3286721" cy="195938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08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81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16" name="Freeform 281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17" name="Freeform 281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1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09" name="Group 993"/>
                  <p:cNvGrpSpPr/>
                  <p:nvPr/>
                </p:nvGrpSpPr>
                <p:grpSpPr>
                  <a:xfrm>
                    <a:off x="4272763" y="2443053"/>
                    <a:ext cx="497990" cy="1060415"/>
                    <a:chOff x="2760595" y="2829266"/>
                    <a:chExt cx="497990" cy="1060415"/>
                  </a:xfrm>
                </p:grpSpPr>
                <p:grpSp>
                  <p:nvGrpSpPr>
                    <p:cNvPr id="2810" name="Group 986"/>
                    <p:cNvGrpSpPr/>
                    <p:nvPr/>
                  </p:nvGrpSpPr>
                  <p:grpSpPr>
                    <a:xfrm>
                      <a:off x="2765303" y="3079227"/>
                      <a:ext cx="358034" cy="810454"/>
                      <a:chOff x="2847819" y="3164320"/>
                      <a:chExt cx="572856" cy="996686"/>
                    </a:xfrm>
                  </p:grpSpPr>
                  <p:sp>
                    <p:nvSpPr>
                      <p:cNvPr id="2812" name="Freeform 2811"/>
                      <p:cNvSpPr/>
                      <p:nvPr/>
                    </p:nvSpPr>
                    <p:spPr>
                      <a:xfrm rot="11010130">
                        <a:off x="2847819" y="3220047"/>
                        <a:ext cx="162600" cy="940959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13" name="Freeform 2812"/>
                      <p:cNvSpPr/>
                      <p:nvPr/>
                    </p:nvSpPr>
                    <p:spPr>
                      <a:xfrm rot="11052615">
                        <a:off x="3126515" y="3164320"/>
                        <a:ext cx="294160" cy="958771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1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0595" y="2829266"/>
                      <a:ext cx="497990" cy="3469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47" name="Group 1071"/>
                <p:cNvGrpSpPr/>
                <p:nvPr/>
              </p:nvGrpSpPr>
              <p:grpSpPr>
                <a:xfrm rot="19191330">
                  <a:off x="3439531" y="224084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79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804" name="Freeform 280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05" name="Freeform 280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0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9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80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02" name="Freeform 280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03" name="Freeform 280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0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48" name="Group 1081"/>
                <p:cNvGrpSpPr/>
                <p:nvPr/>
              </p:nvGrpSpPr>
              <p:grpSpPr>
                <a:xfrm rot="18017930">
                  <a:off x="3137945" y="263553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78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795" name="Freeform 279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96" name="Freeform 279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9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9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79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93" name="Freeform 279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94" name="Freeform 279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9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49" name="Group 1091"/>
                <p:cNvGrpSpPr/>
                <p:nvPr/>
              </p:nvGrpSpPr>
              <p:grpSpPr>
                <a:xfrm rot="13340717">
                  <a:off x="3238874" y="5302565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277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786" name="Freeform 278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87" name="Freeform 278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8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7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78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84" name="Freeform 278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85" name="Freeform 278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8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7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77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80" name="Freeform 277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81" name="Freeform 278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7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50" name="Group 1106"/>
                <p:cNvGrpSpPr/>
                <p:nvPr/>
              </p:nvGrpSpPr>
              <p:grpSpPr>
                <a:xfrm rot="14984981">
                  <a:off x="2840486" y="466735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761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772" name="Freeform 277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73" name="Freeform 277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7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6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76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70" name="Freeform 276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71" name="Freeform 277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6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63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76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66" name="Freeform 276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67" name="Freeform 276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6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51" name="Group 1121"/>
                <p:cNvGrpSpPr/>
                <p:nvPr/>
              </p:nvGrpSpPr>
              <p:grpSpPr>
                <a:xfrm rot="15899137">
                  <a:off x="2644182" y="397897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747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758" name="Freeform 275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59" name="Freeform 275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6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48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75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56" name="Freeform 275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57" name="Freeform 275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49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75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52" name="Freeform 275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53" name="Freeform 275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5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52" name="Group 1136"/>
                <p:cNvGrpSpPr/>
                <p:nvPr/>
              </p:nvGrpSpPr>
              <p:grpSpPr>
                <a:xfrm rot="17167032">
                  <a:off x="2716465" y="327931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733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744" name="Freeform 274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45" name="Freeform 274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4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34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74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42" name="Freeform 274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43" name="Freeform 274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4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35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73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38" name="Freeform 273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39" name="Freeform 273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53" name="Group 1151"/>
                <p:cNvGrpSpPr/>
                <p:nvPr/>
              </p:nvGrpSpPr>
              <p:grpSpPr>
                <a:xfrm rot="12576311">
                  <a:off x="4042159" y="573195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724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730" name="Freeform 272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31" name="Freeform 273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3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25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72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28" name="Freeform 272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29" name="Freeform 272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2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54" name="Group 1161"/>
                <p:cNvGrpSpPr/>
                <p:nvPr/>
              </p:nvGrpSpPr>
              <p:grpSpPr>
                <a:xfrm rot="11006600">
                  <a:off x="4519088" y="5835309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71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721" name="Freeform 272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22" name="Freeform 272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1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71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19" name="Freeform 271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20" name="Freeform 271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1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55" name="Group 1253"/>
                <p:cNvGrpSpPr/>
                <p:nvPr/>
              </p:nvGrpSpPr>
              <p:grpSpPr>
                <a:xfrm rot="11006600">
                  <a:off x="5023144" y="590731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706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712" name="Freeform 271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13" name="Freeform 271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1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07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7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10" name="Freeform 27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11" name="Freeform 27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56" name="Group 993"/>
                <p:cNvGrpSpPr/>
                <p:nvPr/>
              </p:nvGrpSpPr>
              <p:grpSpPr>
                <a:xfrm rot="9162566">
                  <a:off x="5529849" y="5748433"/>
                  <a:ext cx="250342" cy="758525"/>
                  <a:chOff x="2627784" y="2807101"/>
                  <a:chExt cx="360040" cy="1002413"/>
                </a:xfrm>
              </p:grpSpPr>
              <p:grpSp>
                <p:nvGrpSpPr>
                  <p:cNvPr id="2702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2704" name="Freeform 2703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05" name="Freeform 2704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2703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2557" name="Group 1268"/>
                <p:cNvGrpSpPr/>
                <p:nvPr/>
              </p:nvGrpSpPr>
              <p:grpSpPr>
                <a:xfrm rot="12353459">
                  <a:off x="5474614" y="243857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9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99" name="Freeform 269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00" name="Freeform 269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0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9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9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97" name="Freeform 269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98" name="Freeform 269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9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58" name="Group 1278"/>
                <p:cNvGrpSpPr/>
                <p:nvPr/>
              </p:nvGrpSpPr>
              <p:grpSpPr>
                <a:xfrm rot="13959004">
                  <a:off x="5973640" y="27606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84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90" name="Freeform 268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91" name="Freeform 269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9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85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8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88" name="Freeform 268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89" name="Freeform 268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8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59" name="Group 1288"/>
                <p:cNvGrpSpPr/>
                <p:nvPr/>
              </p:nvGrpSpPr>
              <p:grpSpPr>
                <a:xfrm rot="15410308">
                  <a:off x="6255806" y="332899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7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81" name="Freeform 268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82" name="Freeform 268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8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7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7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79" name="Freeform 267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80" name="Freeform 267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7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60" name="Group 1298"/>
                <p:cNvGrpSpPr/>
                <p:nvPr/>
              </p:nvGrpSpPr>
              <p:grpSpPr>
                <a:xfrm rot="10025607">
                  <a:off x="4299134" y="2360960"/>
                  <a:ext cx="499567" cy="716438"/>
                  <a:chOff x="5526820" y="1011036"/>
                  <a:chExt cx="499567" cy="716438"/>
                </a:xfrm>
              </p:grpSpPr>
              <p:grpSp>
                <p:nvGrpSpPr>
                  <p:cNvPr id="2670" name="Group 978"/>
                  <p:cNvGrpSpPr/>
                  <p:nvPr/>
                </p:nvGrpSpPr>
                <p:grpSpPr>
                  <a:xfrm rot="21253503">
                    <a:off x="5728646" y="1011036"/>
                    <a:ext cx="297741" cy="608309"/>
                    <a:chOff x="3240845" y="528201"/>
                    <a:chExt cx="3322203" cy="5289061"/>
                  </a:xfrm>
                </p:grpSpPr>
                <p:sp>
                  <p:nvSpPr>
                    <p:cNvPr id="2672" name="Freeform 267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73" name="Freeform 2672"/>
                    <p:cNvSpPr/>
                    <p:nvPr/>
                  </p:nvSpPr>
                  <p:spPr>
                    <a:xfrm rot="163483">
                      <a:off x="5293363" y="1897631"/>
                      <a:ext cx="596206" cy="3828425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7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845" y="528201"/>
                      <a:ext cx="3322203" cy="202157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sp>
                <p:nvSpPr>
                  <p:cNvPr id="2671" name="Freeform 2670"/>
                  <p:cNvSpPr/>
                  <p:nvPr/>
                </p:nvSpPr>
                <p:spPr>
                  <a:xfrm rot="10663633">
                    <a:off x="5526820" y="1230510"/>
                    <a:ext cx="60112" cy="49696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</p:grpSp>
            <p:grpSp>
              <p:nvGrpSpPr>
                <p:cNvPr id="2561" name="Group 1323"/>
                <p:cNvGrpSpPr/>
                <p:nvPr/>
              </p:nvGrpSpPr>
              <p:grpSpPr>
                <a:xfrm>
                  <a:off x="5034192" y="5209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6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67" name="Freeform 266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68" name="Freeform 266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6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6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6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65" name="Freeform 266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66" name="Freeform 266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6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62" name="Group 1333"/>
                <p:cNvGrpSpPr/>
                <p:nvPr/>
              </p:nvGrpSpPr>
              <p:grpSpPr>
                <a:xfrm rot="1447878">
                  <a:off x="4253824" y="510044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5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58" name="Freeform 265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59" name="Freeform 265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6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5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5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56" name="Freeform 265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57" name="Freeform 265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63" name="Group 1343"/>
                <p:cNvGrpSpPr/>
                <p:nvPr/>
              </p:nvGrpSpPr>
              <p:grpSpPr>
                <a:xfrm rot="4575219">
                  <a:off x="3509286" y="426641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4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49" name="Freeform 264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50" name="Freeform 264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5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4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4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47" name="Freeform 264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48" name="Freeform 264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4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64" name="Group 1353"/>
                <p:cNvGrpSpPr/>
                <p:nvPr/>
              </p:nvGrpSpPr>
              <p:grpSpPr>
                <a:xfrm rot="18371801">
                  <a:off x="6047486" y="4600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34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40" name="Freeform 263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41" name="Freeform 264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4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35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3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38" name="Freeform 263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39" name="Freeform 263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65" name="Group 1363"/>
                <p:cNvGrpSpPr/>
                <p:nvPr/>
              </p:nvGrpSpPr>
              <p:grpSpPr>
                <a:xfrm rot="7148977">
                  <a:off x="3534540" y="315571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2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31" name="Freeform 263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32" name="Freeform 263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3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2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2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29" name="Freeform 262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30" name="Freeform 262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2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66" name="Group 978"/>
                <p:cNvGrpSpPr/>
                <p:nvPr/>
              </p:nvGrpSpPr>
              <p:grpSpPr>
                <a:xfrm rot="8065244">
                  <a:off x="3939485" y="2783024"/>
                  <a:ext cx="327850" cy="581927"/>
                  <a:chOff x="1791259" y="485634"/>
                  <a:chExt cx="3513376" cy="5268179"/>
                </a:xfrm>
              </p:grpSpPr>
              <p:sp>
                <p:nvSpPr>
                  <p:cNvPr id="2622" name="Freeform 2621"/>
                  <p:cNvSpPr/>
                  <p:nvPr/>
                </p:nvSpPr>
                <p:spPr>
                  <a:xfrm rot="11010130">
                    <a:off x="1791259" y="1567107"/>
                    <a:ext cx="596206" cy="3828427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2623" name="Freeform 2622"/>
                  <p:cNvSpPr/>
                  <p:nvPr/>
                </p:nvSpPr>
                <p:spPr>
                  <a:xfrm rot="163483">
                    <a:off x="3678962" y="1925389"/>
                    <a:ext cx="596201" cy="382842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2624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1982448" y="485634"/>
                    <a:ext cx="3322187" cy="202157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2567" name="Group 1383"/>
                <p:cNvGrpSpPr/>
                <p:nvPr/>
              </p:nvGrpSpPr>
              <p:grpSpPr>
                <a:xfrm rot="17308557">
                  <a:off x="6310782" y="3994491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1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19" name="Freeform 261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20" name="Freeform 261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2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1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1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17" name="Freeform 261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18" name="Freeform 261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1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68" name="Group 1393"/>
                <p:cNvGrpSpPr/>
                <p:nvPr/>
              </p:nvGrpSpPr>
              <p:grpSpPr>
                <a:xfrm rot="19872963">
                  <a:off x="5608630" y="501485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04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10" name="Freeform 260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11" name="Freeform 261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1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05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0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08" name="Freeform 260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09" name="Freeform 260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0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69" name="Group 1403"/>
                <p:cNvGrpSpPr/>
                <p:nvPr/>
              </p:nvGrpSpPr>
              <p:grpSpPr>
                <a:xfrm rot="2990715">
                  <a:off x="3811910" y="47628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59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01" name="Freeform 260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02" name="Freeform 260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0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59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59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599" name="Freeform 259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00" name="Freeform 259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59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70" name="Group 1413"/>
                <p:cNvGrpSpPr/>
                <p:nvPr/>
              </p:nvGrpSpPr>
              <p:grpSpPr>
                <a:xfrm rot="5400000">
                  <a:off x="3444197" y="3743995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586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592" name="Freeform 259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93" name="Freeform 259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9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587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58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590" name="Freeform 258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591" name="Freeform 259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58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71" name="Group 1423"/>
                <p:cNvGrpSpPr/>
                <p:nvPr/>
              </p:nvGrpSpPr>
              <p:grpSpPr>
                <a:xfrm rot="11181060">
                  <a:off x="4747967" y="2291811"/>
                  <a:ext cx="652010" cy="689201"/>
                  <a:chOff x="5476696" y="1003092"/>
                  <a:chExt cx="652010" cy="689201"/>
                </a:xfrm>
              </p:grpSpPr>
              <p:grpSp>
                <p:nvGrpSpPr>
                  <p:cNvPr id="2577" name="Group 978"/>
                  <p:cNvGrpSpPr/>
                  <p:nvPr/>
                </p:nvGrpSpPr>
                <p:grpSpPr>
                  <a:xfrm rot="21253503">
                    <a:off x="5764641" y="1003092"/>
                    <a:ext cx="364065" cy="628898"/>
                    <a:chOff x="3635896" y="519522"/>
                    <a:chExt cx="4062252" cy="5468094"/>
                  </a:xfrm>
                </p:grpSpPr>
                <p:sp>
                  <p:nvSpPr>
                    <p:cNvPr id="2583" name="Freeform 258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84" name="Freeform 2583"/>
                    <p:cNvSpPr/>
                    <p:nvPr/>
                  </p:nvSpPr>
                  <p:spPr>
                    <a:xfrm rot="163483">
                      <a:off x="6219504" y="2159184"/>
                      <a:ext cx="596198" cy="382843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8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24714" y="519522"/>
                      <a:ext cx="3173434" cy="23216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57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57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581" name="Freeform 258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582" name="Freeform 258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58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2572" name="Group 993"/>
                <p:cNvGrpSpPr/>
                <p:nvPr/>
              </p:nvGrpSpPr>
              <p:grpSpPr>
                <a:xfrm rot="814616">
                  <a:off x="4726642" y="5214296"/>
                  <a:ext cx="208973" cy="758525"/>
                  <a:chOff x="2627784" y="2807101"/>
                  <a:chExt cx="360040" cy="1002413"/>
                </a:xfrm>
              </p:grpSpPr>
              <p:grpSp>
                <p:nvGrpSpPr>
                  <p:cNvPr id="2573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2575" name="Freeform 2574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76" name="Freeform 2575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2574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</p:grpSp>
        <p:sp>
          <p:nvSpPr>
            <p:cNvPr id="2477" name="Oval 2476"/>
            <p:cNvSpPr/>
            <p:nvPr/>
          </p:nvSpPr>
          <p:spPr>
            <a:xfrm>
              <a:off x="9051834" y="2213354"/>
              <a:ext cx="107022" cy="42074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grpSp>
          <p:nvGrpSpPr>
            <p:cNvPr id="2478" name="Group 2477"/>
            <p:cNvGrpSpPr/>
            <p:nvPr/>
          </p:nvGrpSpPr>
          <p:grpSpPr>
            <a:xfrm>
              <a:off x="7317735" y="82824"/>
              <a:ext cx="3114926" cy="2156915"/>
              <a:chOff x="617661" y="887883"/>
              <a:chExt cx="3114926" cy="2156915"/>
            </a:xfrm>
          </p:grpSpPr>
          <p:grpSp>
            <p:nvGrpSpPr>
              <p:cNvPr id="2482" name="Group 176"/>
              <p:cNvGrpSpPr/>
              <p:nvPr/>
            </p:nvGrpSpPr>
            <p:grpSpPr>
              <a:xfrm rot="15224951">
                <a:off x="1095800" y="1311096"/>
                <a:ext cx="515135" cy="318919"/>
                <a:chOff x="755576" y="1143418"/>
                <a:chExt cx="2070522" cy="1008683"/>
              </a:xfrm>
            </p:grpSpPr>
            <p:sp>
              <p:nvSpPr>
                <p:cNvPr id="2533" name="Oval 74"/>
                <p:cNvSpPr/>
                <p:nvPr/>
              </p:nvSpPr>
              <p:spPr>
                <a:xfrm>
                  <a:off x="2001441" y="114341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34" name="Oval 79"/>
                <p:cNvSpPr/>
                <p:nvPr/>
              </p:nvSpPr>
              <p:spPr>
                <a:xfrm>
                  <a:off x="1597190" y="115488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35" name="Oval 84"/>
                <p:cNvSpPr/>
                <p:nvPr/>
              </p:nvSpPr>
              <p:spPr>
                <a:xfrm flipH="1">
                  <a:off x="2411760" y="114341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36" name="Oval 80"/>
                <p:cNvSpPr/>
                <p:nvPr/>
              </p:nvSpPr>
              <p:spPr>
                <a:xfrm flipH="1">
                  <a:off x="755576" y="1844824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37" name="Oval 82"/>
                <p:cNvSpPr/>
                <p:nvPr/>
              </p:nvSpPr>
              <p:spPr>
                <a:xfrm flipH="1">
                  <a:off x="1259632" y="134076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38" name="Oval 85"/>
                <p:cNvSpPr/>
                <p:nvPr/>
              </p:nvSpPr>
              <p:spPr>
                <a:xfrm flipH="1">
                  <a:off x="971600" y="1556792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  <p:grpSp>
            <p:nvGrpSpPr>
              <p:cNvPr id="2483" name="Group 177"/>
              <p:cNvGrpSpPr/>
              <p:nvPr/>
            </p:nvGrpSpPr>
            <p:grpSpPr>
              <a:xfrm rot="7554340">
                <a:off x="2431046" y="1170043"/>
                <a:ext cx="668357" cy="214314"/>
                <a:chOff x="5364088" y="1052736"/>
                <a:chExt cx="3150642" cy="739325"/>
              </a:xfrm>
            </p:grpSpPr>
            <p:sp>
              <p:nvSpPr>
                <p:cNvPr id="2525" name="Oval 74"/>
                <p:cNvSpPr/>
                <p:nvPr/>
              </p:nvSpPr>
              <p:spPr>
                <a:xfrm>
                  <a:off x="6393929" y="107141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26" name="Oval 79"/>
                <p:cNvSpPr/>
                <p:nvPr/>
              </p:nvSpPr>
              <p:spPr>
                <a:xfrm>
                  <a:off x="5989678" y="108288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27" name="Oval 80"/>
                <p:cNvSpPr/>
                <p:nvPr/>
              </p:nvSpPr>
              <p:spPr>
                <a:xfrm flipH="1">
                  <a:off x="7236296" y="107141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28" name="Oval 82"/>
                <p:cNvSpPr/>
                <p:nvPr/>
              </p:nvSpPr>
              <p:spPr>
                <a:xfrm flipH="1">
                  <a:off x="8100392" y="1052736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29" name="Oval 84"/>
                <p:cNvSpPr/>
                <p:nvPr/>
              </p:nvSpPr>
              <p:spPr>
                <a:xfrm flipH="1">
                  <a:off x="6804248" y="107141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30" name="Oval 85"/>
                <p:cNvSpPr/>
                <p:nvPr/>
              </p:nvSpPr>
              <p:spPr>
                <a:xfrm flipH="1">
                  <a:off x="7668344" y="1057123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31" name="Oval 82"/>
                <p:cNvSpPr/>
                <p:nvPr/>
              </p:nvSpPr>
              <p:spPr>
                <a:xfrm flipH="1">
                  <a:off x="5652120" y="126876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32" name="Oval 85"/>
                <p:cNvSpPr/>
                <p:nvPr/>
              </p:nvSpPr>
              <p:spPr>
                <a:xfrm flipH="1">
                  <a:off x="5364088" y="1484784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  <p:grpSp>
            <p:nvGrpSpPr>
              <p:cNvPr id="2484" name="Group 177"/>
              <p:cNvGrpSpPr/>
              <p:nvPr/>
            </p:nvGrpSpPr>
            <p:grpSpPr>
              <a:xfrm rot="16361653">
                <a:off x="1731258" y="1045159"/>
                <a:ext cx="627656" cy="313103"/>
                <a:chOff x="2819654" y="1484784"/>
                <a:chExt cx="2958772" cy="1080120"/>
              </a:xfrm>
            </p:grpSpPr>
            <p:sp>
              <p:nvSpPr>
                <p:cNvPr id="2517" name="Oval 74"/>
                <p:cNvSpPr/>
                <p:nvPr/>
              </p:nvSpPr>
              <p:spPr>
                <a:xfrm>
                  <a:off x="4445694" y="2102141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18" name="Oval 79"/>
                <p:cNvSpPr/>
                <p:nvPr/>
              </p:nvSpPr>
              <p:spPr>
                <a:xfrm>
                  <a:off x="4013646" y="2113611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19" name="Oval 80"/>
                <p:cNvSpPr/>
                <p:nvPr/>
              </p:nvSpPr>
              <p:spPr>
                <a:xfrm flipH="1">
                  <a:off x="5148064" y="1772816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20" name="Oval 84"/>
                <p:cNvSpPr/>
                <p:nvPr/>
              </p:nvSpPr>
              <p:spPr>
                <a:xfrm flipH="1">
                  <a:off x="4847598" y="198884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21" name="Oval 85"/>
                <p:cNvSpPr/>
                <p:nvPr/>
              </p:nvSpPr>
              <p:spPr>
                <a:xfrm flipH="1">
                  <a:off x="5364088" y="1484784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22" name="Oval 74"/>
                <p:cNvSpPr/>
                <p:nvPr/>
              </p:nvSpPr>
              <p:spPr>
                <a:xfrm>
                  <a:off x="3251702" y="2246157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23" name="Oval 79"/>
                <p:cNvSpPr/>
                <p:nvPr/>
              </p:nvSpPr>
              <p:spPr>
                <a:xfrm>
                  <a:off x="2819654" y="2257627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24" name="Oval 84"/>
                <p:cNvSpPr/>
                <p:nvPr/>
              </p:nvSpPr>
              <p:spPr>
                <a:xfrm flipH="1">
                  <a:off x="3653606" y="2132856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  <p:grpSp>
            <p:nvGrpSpPr>
              <p:cNvPr id="2485" name="Group 176"/>
              <p:cNvGrpSpPr/>
              <p:nvPr/>
            </p:nvGrpSpPr>
            <p:grpSpPr>
              <a:xfrm rot="10275751">
                <a:off x="2849506" y="1670959"/>
                <a:ext cx="625097" cy="113837"/>
                <a:chOff x="1609735" y="1090652"/>
                <a:chExt cx="2512507" cy="360043"/>
              </a:xfrm>
            </p:grpSpPr>
            <p:sp>
              <p:nvSpPr>
                <p:cNvPr id="2511" name="Oval 74"/>
                <p:cNvSpPr/>
                <p:nvPr/>
              </p:nvSpPr>
              <p:spPr>
                <a:xfrm>
                  <a:off x="2001441" y="114341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12" name="Oval 79"/>
                <p:cNvSpPr/>
                <p:nvPr/>
              </p:nvSpPr>
              <p:spPr>
                <a:xfrm>
                  <a:off x="1609735" y="1090652"/>
                  <a:ext cx="414338" cy="307275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13" name="Oval 80"/>
                <p:cNvSpPr/>
                <p:nvPr/>
              </p:nvSpPr>
              <p:spPr>
                <a:xfrm flipH="1">
                  <a:off x="2843808" y="114341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14" name="Oval 82"/>
                <p:cNvSpPr/>
                <p:nvPr/>
              </p:nvSpPr>
              <p:spPr>
                <a:xfrm flipH="1">
                  <a:off x="3707904" y="1124744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15" name="Oval 84"/>
                <p:cNvSpPr/>
                <p:nvPr/>
              </p:nvSpPr>
              <p:spPr>
                <a:xfrm flipH="1">
                  <a:off x="2411760" y="114341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16" name="Oval 85"/>
                <p:cNvSpPr/>
                <p:nvPr/>
              </p:nvSpPr>
              <p:spPr>
                <a:xfrm flipH="1">
                  <a:off x="3275856" y="1129131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  <p:grpSp>
            <p:nvGrpSpPr>
              <p:cNvPr id="2486" name="Group 176"/>
              <p:cNvGrpSpPr/>
              <p:nvPr/>
            </p:nvGrpSpPr>
            <p:grpSpPr>
              <a:xfrm rot="21299012">
                <a:off x="617661" y="2156271"/>
                <a:ext cx="563060" cy="121101"/>
                <a:chOff x="1587978" y="1022751"/>
                <a:chExt cx="2102216" cy="427944"/>
              </a:xfrm>
            </p:grpSpPr>
            <p:sp>
              <p:nvSpPr>
                <p:cNvPr id="2506" name="Oval 74"/>
                <p:cNvSpPr/>
                <p:nvPr/>
              </p:nvSpPr>
              <p:spPr>
                <a:xfrm>
                  <a:off x="2001441" y="114341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07" name="Oval 79"/>
                <p:cNvSpPr/>
                <p:nvPr/>
              </p:nvSpPr>
              <p:spPr>
                <a:xfrm>
                  <a:off x="1587978" y="1022751"/>
                  <a:ext cx="414339" cy="307276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08" name="Oval 80"/>
                <p:cNvSpPr/>
                <p:nvPr/>
              </p:nvSpPr>
              <p:spPr>
                <a:xfrm flipH="1">
                  <a:off x="2843808" y="114341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09" name="Oval 84"/>
                <p:cNvSpPr/>
                <p:nvPr/>
              </p:nvSpPr>
              <p:spPr>
                <a:xfrm flipH="1">
                  <a:off x="2411760" y="1143418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10" name="Oval 85"/>
                <p:cNvSpPr/>
                <p:nvPr/>
              </p:nvSpPr>
              <p:spPr>
                <a:xfrm flipH="1">
                  <a:off x="3275856" y="1129131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  <p:grpSp>
            <p:nvGrpSpPr>
              <p:cNvPr id="2487" name="Group 177"/>
              <p:cNvGrpSpPr/>
              <p:nvPr/>
            </p:nvGrpSpPr>
            <p:grpSpPr>
              <a:xfrm rot="1510153">
                <a:off x="3043830" y="2400527"/>
                <a:ext cx="688757" cy="375723"/>
                <a:chOff x="2819654" y="1268760"/>
                <a:chExt cx="3246804" cy="1296144"/>
              </a:xfrm>
            </p:grpSpPr>
            <p:sp>
              <p:nvSpPr>
                <p:cNvPr id="2497" name="Oval 74"/>
                <p:cNvSpPr/>
                <p:nvPr/>
              </p:nvSpPr>
              <p:spPr>
                <a:xfrm>
                  <a:off x="4445694" y="2102141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498" name="Oval 79"/>
                <p:cNvSpPr/>
                <p:nvPr/>
              </p:nvSpPr>
              <p:spPr>
                <a:xfrm>
                  <a:off x="4013646" y="2113611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499" name="Oval 80"/>
                <p:cNvSpPr/>
                <p:nvPr/>
              </p:nvSpPr>
              <p:spPr>
                <a:xfrm flipH="1">
                  <a:off x="5148064" y="1772816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00" name="Oval 82"/>
                <p:cNvSpPr/>
                <p:nvPr/>
              </p:nvSpPr>
              <p:spPr>
                <a:xfrm flipH="1">
                  <a:off x="5652120" y="126876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01" name="Oval 84"/>
                <p:cNvSpPr/>
                <p:nvPr/>
              </p:nvSpPr>
              <p:spPr>
                <a:xfrm flipH="1">
                  <a:off x="4847598" y="198884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02" name="Oval 85"/>
                <p:cNvSpPr/>
                <p:nvPr/>
              </p:nvSpPr>
              <p:spPr>
                <a:xfrm flipH="1">
                  <a:off x="5364088" y="1484784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03" name="Oval 74"/>
                <p:cNvSpPr/>
                <p:nvPr/>
              </p:nvSpPr>
              <p:spPr>
                <a:xfrm>
                  <a:off x="3251702" y="2246157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04" name="Oval 79"/>
                <p:cNvSpPr/>
                <p:nvPr/>
              </p:nvSpPr>
              <p:spPr>
                <a:xfrm>
                  <a:off x="2819654" y="2257627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505" name="Oval 84"/>
                <p:cNvSpPr/>
                <p:nvPr/>
              </p:nvSpPr>
              <p:spPr>
                <a:xfrm flipH="1">
                  <a:off x="3653606" y="2132856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  <p:grpSp>
            <p:nvGrpSpPr>
              <p:cNvPr id="2488" name="Group 177"/>
              <p:cNvGrpSpPr/>
              <p:nvPr/>
            </p:nvGrpSpPr>
            <p:grpSpPr>
              <a:xfrm rot="1510153">
                <a:off x="759233" y="2653615"/>
                <a:ext cx="592833" cy="391183"/>
                <a:chOff x="4013646" y="1071410"/>
                <a:chExt cx="2794621" cy="1349478"/>
              </a:xfrm>
            </p:grpSpPr>
            <p:sp>
              <p:nvSpPr>
                <p:cNvPr id="2489" name="Oval 74"/>
                <p:cNvSpPr/>
                <p:nvPr/>
              </p:nvSpPr>
              <p:spPr>
                <a:xfrm>
                  <a:off x="6393929" y="107141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490" name="Oval 79"/>
                <p:cNvSpPr/>
                <p:nvPr/>
              </p:nvSpPr>
              <p:spPr>
                <a:xfrm>
                  <a:off x="5989678" y="108288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491" name="Oval 74"/>
                <p:cNvSpPr/>
                <p:nvPr/>
              </p:nvSpPr>
              <p:spPr>
                <a:xfrm>
                  <a:off x="4445694" y="2102141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492" name="Oval 79"/>
                <p:cNvSpPr/>
                <p:nvPr/>
              </p:nvSpPr>
              <p:spPr>
                <a:xfrm>
                  <a:off x="4013646" y="2113611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493" name="Oval 80"/>
                <p:cNvSpPr/>
                <p:nvPr/>
              </p:nvSpPr>
              <p:spPr>
                <a:xfrm flipH="1">
                  <a:off x="5148064" y="1772816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494" name="Oval 82"/>
                <p:cNvSpPr/>
                <p:nvPr/>
              </p:nvSpPr>
              <p:spPr>
                <a:xfrm flipH="1">
                  <a:off x="5652120" y="126876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495" name="Oval 84"/>
                <p:cNvSpPr/>
                <p:nvPr/>
              </p:nvSpPr>
              <p:spPr>
                <a:xfrm flipH="1">
                  <a:off x="4847598" y="1988840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496" name="Oval 85"/>
                <p:cNvSpPr/>
                <p:nvPr/>
              </p:nvSpPr>
              <p:spPr>
                <a:xfrm flipH="1">
                  <a:off x="5364088" y="1484784"/>
                  <a:ext cx="414338" cy="307277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</p:grpSp>
        <p:grpSp>
          <p:nvGrpSpPr>
            <p:cNvPr id="2479" name="Group 2478"/>
            <p:cNvGrpSpPr/>
            <p:nvPr/>
          </p:nvGrpSpPr>
          <p:grpSpPr>
            <a:xfrm>
              <a:off x="9756135" y="2076788"/>
              <a:ext cx="973343" cy="552510"/>
              <a:chOff x="2590800" y="2971800"/>
              <a:chExt cx="973343" cy="552510"/>
            </a:xfrm>
          </p:grpSpPr>
          <p:sp>
            <p:nvSpPr>
              <p:cNvPr id="2480" name="TextBox 2479"/>
              <p:cNvSpPr txBox="1"/>
              <p:nvPr/>
            </p:nvSpPr>
            <p:spPr>
              <a:xfrm>
                <a:off x="2590800" y="3124200"/>
                <a:ext cx="9733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Arial" pitchFamily="34" charset="0"/>
                    <a:cs typeface="Arial" pitchFamily="34" charset="0"/>
                  </a:rPr>
                  <a:t>~ 5 nm</a:t>
                </a:r>
                <a:endParaRPr lang="el-GR" sz="2000" dirty="0"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2481" name="Straight Arrow Connector 2480"/>
              <p:cNvCxnSpPr/>
              <p:nvPr/>
            </p:nvCxnSpPr>
            <p:spPr>
              <a:xfrm flipV="1">
                <a:off x="2743200" y="2971800"/>
                <a:ext cx="609600" cy="7620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09" name="Multiply 3008"/>
          <p:cNvSpPr/>
          <p:nvPr/>
        </p:nvSpPr>
        <p:spPr>
          <a:xfrm>
            <a:off x="3251889" y="1023585"/>
            <a:ext cx="3409844" cy="1236991"/>
          </a:xfrm>
          <a:prstGeom prst="mathMultiply">
            <a:avLst/>
          </a:prstGeom>
          <a:solidFill>
            <a:srgbClr val="FF0000">
              <a:alpha val="7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0" name="TextBox 3009"/>
          <p:cNvSpPr txBox="1"/>
          <p:nvPr/>
        </p:nvSpPr>
        <p:spPr>
          <a:xfrm>
            <a:off x="6156932" y="597216"/>
            <a:ext cx="2268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Surface</a:t>
            </a:r>
          </a:p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decoration</a:t>
            </a:r>
          </a:p>
        </p:txBody>
      </p:sp>
      <p:sp>
        <p:nvSpPr>
          <p:cNvPr id="3011" name="Multiply 3010"/>
          <p:cNvSpPr/>
          <p:nvPr/>
        </p:nvSpPr>
        <p:spPr>
          <a:xfrm>
            <a:off x="5549691" y="431762"/>
            <a:ext cx="3409844" cy="1236991"/>
          </a:xfrm>
          <a:prstGeom prst="mathMultiply">
            <a:avLst/>
          </a:prstGeom>
          <a:solidFill>
            <a:srgbClr val="FF0000">
              <a:alpha val="70000"/>
            </a:srgb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2" name="TextBox 3011"/>
          <p:cNvSpPr txBox="1"/>
          <p:nvPr/>
        </p:nvSpPr>
        <p:spPr>
          <a:xfrm>
            <a:off x="7934919" y="1938029"/>
            <a:ext cx="894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PEGs</a:t>
            </a:r>
            <a:endParaRPr lang="en-US" dirty="0"/>
          </a:p>
        </p:txBody>
      </p:sp>
      <p:sp>
        <p:nvSpPr>
          <p:cNvPr id="3013" name="TextBox 3012"/>
          <p:cNvSpPr txBox="1"/>
          <p:nvPr/>
        </p:nvSpPr>
        <p:spPr>
          <a:xfrm>
            <a:off x="415433" y="860515"/>
            <a:ext cx="3077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Mechanical </a:t>
            </a:r>
          </a:p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Properties</a:t>
            </a:r>
          </a:p>
        </p:txBody>
      </p:sp>
      <p:sp>
        <p:nvSpPr>
          <p:cNvPr id="3014" name="TextBox 3013"/>
          <p:cNvSpPr txBox="1"/>
          <p:nvPr/>
        </p:nvSpPr>
        <p:spPr>
          <a:xfrm>
            <a:off x="90883" y="5571237"/>
            <a:ext cx="3435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Melting Temperature </a:t>
            </a:r>
          </a:p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(T</a:t>
            </a:r>
            <a:r>
              <a:rPr lang="en-US" sz="2800" baseline="-25000" dirty="0" smtClean="0">
                <a:latin typeface="Arial" pitchFamily="34" charset="0"/>
                <a:cs typeface="Arial" pitchFamily="34" charset="0"/>
              </a:rPr>
              <a:t>m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3015" name="TextBox 3014"/>
          <p:cNvSpPr txBox="1"/>
          <p:nvPr/>
        </p:nvSpPr>
        <p:spPr>
          <a:xfrm>
            <a:off x="204944" y="83369"/>
            <a:ext cx="1951175" cy="52322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</a:p>
        </p:txBody>
      </p:sp>
      <p:sp>
        <p:nvSpPr>
          <p:cNvPr id="3016" name="TextBox 3015"/>
          <p:cNvSpPr txBox="1"/>
          <p:nvPr/>
        </p:nvSpPr>
        <p:spPr>
          <a:xfrm>
            <a:off x="2023127" y="98539"/>
            <a:ext cx="6864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to increase the  Acoustic signal</a:t>
            </a:r>
          </a:p>
        </p:txBody>
      </p:sp>
    </p:spTree>
    <p:extLst>
      <p:ext uri="{BB962C8B-B14F-4D97-AF65-F5344CB8AC3E}">
        <p14:creationId xmlns:p14="http://schemas.microsoft.com/office/powerpoint/2010/main" val="42844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37" y="380620"/>
            <a:ext cx="5803895" cy="42005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14118" y="4552128"/>
            <a:ext cx="2194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DPPC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=  +41 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6774060" y="5428025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DOPC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=  </a:t>
            </a:r>
            <a:r>
              <a:rPr lang="en-US" b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</a:t>
            </a:r>
            <a:r>
              <a:rPr lang="en-US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17 ºC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50417" y="6002124"/>
            <a:ext cx="6733720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PROBLEM:</a:t>
            </a:r>
            <a:r>
              <a:rPr lang="en-US" sz="2800" b="1" dirty="0" smtClean="0"/>
              <a:t> Difficult to prepare DPPC 100 %</a:t>
            </a:r>
            <a:endParaRPr lang="en-US" sz="2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72" y="5322080"/>
            <a:ext cx="3464150" cy="61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72" y="4530464"/>
            <a:ext cx="3221050" cy="612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855850" y="1521318"/>
            <a:ext cx="3667578" cy="944127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1687" y="1883737"/>
            <a:ext cx="137570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100 % ???</a:t>
            </a:r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12418" y="2758135"/>
            <a:ext cx="13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70 %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12418" y="3042861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50 %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12418" y="3337271"/>
            <a:ext cx="71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  <a:r>
              <a:rPr lang="en-US" dirty="0" smtClean="0">
                <a:solidFill>
                  <a:srgbClr val="00B050"/>
                </a:solidFill>
              </a:rPr>
              <a:t>0 %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49722" y="3468371"/>
            <a:ext cx="88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0 %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87216" y="2391587"/>
            <a:ext cx="9638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% DPPC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" y="2125016"/>
            <a:ext cx="1981372" cy="36457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10385" y="19081"/>
            <a:ext cx="559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“Mixed” Particles (DOPC:DPPC)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4944" y="83369"/>
            <a:ext cx="1951175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</a:t>
            </a:r>
            <a:r>
              <a:rPr lang="en-US" sz="2000" b="1" i="1" dirty="0" smtClean="0">
                <a:solidFill>
                  <a:srgbClr val="FF0000"/>
                </a:solidFill>
              </a:rPr>
              <a:t>M1-M12)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-498967" y="1118652"/>
            <a:ext cx="3077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Mechanical </a:t>
            </a:r>
          </a:p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Properties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26386" y="137065"/>
            <a:ext cx="3077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“Pure” Particles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961436" y="4558169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</a:t>
            </a:r>
            <a:r>
              <a:rPr lang="en-US" sz="2000" i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MPC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=  27 ºC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61436" y="5365262"/>
            <a:ext cx="2073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</a:t>
            </a:r>
            <a:r>
              <a:rPr lang="en-US" sz="2000" i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MPC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=  30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608" y="5643245"/>
            <a:ext cx="2515661" cy="95410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Solution:</a:t>
            </a:r>
            <a:r>
              <a:rPr lang="en-US" sz="2800" b="1" dirty="0" smtClean="0"/>
              <a:t> </a:t>
            </a:r>
          </a:p>
          <a:p>
            <a:r>
              <a:rPr lang="en-US" sz="2800" b="1" dirty="0" smtClean="0"/>
              <a:t>Lipid Lower Tm</a:t>
            </a:r>
            <a:endParaRPr lang="en-US" sz="28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70" y="4452224"/>
            <a:ext cx="3221050" cy="612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43" y="5259317"/>
            <a:ext cx="3431777" cy="612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61436" y="6152011"/>
            <a:ext cx="2000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POPC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=  -2 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447" y="6046066"/>
            <a:ext cx="3278573" cy="612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" y="2125016"/>
            <a:ext cx="1981372" cy="36457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69" y="-95400"/>
            <a:ext cx="5883150" cy="44992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04944" y="83369"/>
            <a:ext cx="1951175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13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4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8" name="Flowchart: Data 7"/>
          <p:cNvSpPr/>
          <p:nvPr/>
        </p:nvSpPr>
        <p:spPr>
          <a:xfrm>
            <a:off x="-68826" y="5240982"/>
            <a:ext cx="1880010" cy="402793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grpSp>
        <p:nvGrpSpPr>
          <p:cNvPr id="10" name="Group 9"/>
          <p:cNvGrpSpPr/>
          <p:nvPr/>
        </p:nvGrpSpPr>
        <p:grpSpPr>
          <a:xfrm>
            <a:off x="492380" y="2201888"/>
            <a:ext cx="1389512" cy="3262955"/>
            <a:chOff x="543180" y="2201888"/>
            <a:chExt cx="1389512" cy="3262955"/>
          </a:xfrm>
        </p:grpSpPr>
        <p:grpSp>
          <p:nvGrpSpPr>
            <p:cNvPr id="11" name="Group 455"/>
            <p:cNvGrpSpPr/>
            <p:nvPr/>
          </p:nvGrpSpPr>
          <p:grpSpPr>
            <a:xfrm rot="845246">
              <a:off x="565272" y="2201888"/>
              <a:ext cx="1367420" cy="1335742"/>
              <a:chOff x="2680685" y="1700808"/>
              <a:chExt cx="4764365" cy="4883188"/>
            </a:xfrm>
          </p:grpSpPr>
          <p:grpSp>
            <p:nvGrpSpPr>
              <p:cNvPr id="93" name="Group 1172"/>
              <p:cNvGrpSpPr/>
              <p:nvPr/>
            </p:nvGrpSpPr>
            <p:grpSpPr>
              <a:xfrm rot="6754948">
                <a:off x="4950084" y="3917095"/>
                <a:ext cx="3737945" cy="1251986"/>
                <a:chOff x="3849275" y="2103462"/>
                <a:chExt cx="3737945" cy="1251986"/>
              </a:xfrm>
            </p:grpSpPr>
            <p:grpSp>
              <p:nvGrpSpPr>
                <p:cNvPr id="412" name="Group 1091"/>
                <p:cNvGrpSpPr/>
                <p:nvPr/>
              </p:nvGrpSpPr>
              <p:grpSpPr>
                <a:xfrm rot="20180874">
                  <a:off x="4608830" y="2290899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472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83" name="Freeform 48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84" name="Freeform 48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8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73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7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81" name="Freeform 48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82" name="Freeform 48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8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74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7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77" name="Freeform 47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78" name="Freeform 47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7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3" name="Group 1106"/>
                <p:cNvGrpSpPr/>
                <p:nvPr/>
              </p:nvGrpSpPr>
              <p:grpSpPr>
                <a:xfrm>
                  <a:off x="5475399" y="2103462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458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69" name="Freeform 46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70" name="Freeform 46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7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59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6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67" name="Freeform 46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68" name="Freeform 46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6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60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6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63" name="Freeform 46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64" name="Freeform 46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6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4" name="Group 1121"/>
                <p:cNvGrpSpPr/>
                <p:nvPr/>
              </p:nvGrpSpPr>
              <p:grpSpPr>
                <a:xfrm rot="914156">
                  <a:off x="6231752" y="2198555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444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55" name="Freeform 45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56" name="Freeform 45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45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53" name="Freeform 4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54" name="Freeform 4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46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4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49" name="Freeform 44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50" name="Freeform 44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5" name="Group 1136"/>
                <p:cNvGrpSpPr/>
                <p:nvPr/>
              </p:nvGrpSpPr>
              <p:grpSpPr>
                <a:xfrm rot="2182051">
                  <a:off x="6863141" y="250853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430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41" name="Freeform 44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42" name="Freeform 44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31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3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39" name="Freeform 43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40" name="Freeform 43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3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32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3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35" name="Freeform 43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36" name="Freeform 43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6" name="Group 1151"/>
                <p:cNvGrpSpPr/>
                <p:nvPr/>
              </p:nvGrpSpPr>
              <p:grpSpPr>
                <a:xfrm rot="19191330">
                  <a:off x="4240003" y="264349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42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427" name="Freeform 42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28" name="Freeform 42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2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2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42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25" name="Freeform 42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26" name="Freeform 42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2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7" name="Group 978"/>
                <p:cNvGrpSpPr/>
                <p:nvPr/>
              </p:nvGrpSpPr>
              <p:grpSpPr>
                <a:xfrm rot="17275122">
                  <a:off x="4005944" y="2904217"/>
                  <a:ext cx="294562" cy="607899"/>
                  <a:chOff x="3240592" y="531752"/>
                  <a:chExt cx="3286749" cy="5285510"/>
                </a:xfrm>
              </p:grpSpPr>
              <p:sp>
                <p:nvSpPr>
                  <p:cNvPr id="418" name="Freeform 417"/>
                  <p:cNvSpPr/>
                  <p:nvPr/>
                </p:nvSpPr>
                <p:spPr>
                  <a:xfrm rot="11010130">
                    <a:off x="3635896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419" name="Freeform 418"/>
                  <p:cNvSpPr/>
                  <p:nvPr/>
                </p:nvSpPr>
                <p:spPr>
                  <a:xfrm rot="163483">
                    <a:off x="4521408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420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3240592" y="531752"/>
                    <a:ext cx="3286749" cy="195938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  <p:grpSp>
            <p:nvGrpSpPr>
              <p:cNvPr id="94" name="Group 1438"/>
              <p:cNvGrpSpPr/>
              <p:nvPr/>
            </p:nvGrpSpPr>
            <p:grpSpPr>
              <a:xfrm>
                <a:off x="2680685" y="1700808"/>
                <a:ext cx="4627619" cy="4883188"/>
                <a:chOff x="2680685" y="1700808"/>
                <a:chExt cx="4627619" cy="4883188"/>
              </a:xfrm>
            </p:grpSpPr>
            <p:grpSp>
              <p:nvGrpSpPr>
                <p:cNvPr id="95" name="Group 1007"/>
                <p:cNvGrpSpPr/>
                <p:nvPr/>
              </p:nvGrpSpPr>
              <p:grpSpPr>
                <a:xfrm rot="20180874">
                  <a:off x="3818114" y="1934840"/>
                  <a:ext cx="652081" cy="660330"/>
                  <a:chOff x="3275856" y="2420888"/>
                  <a:chExt cx="902622" cy="1002413"/>
                </a:xfrm>
              </p:grpSpPr>
              <p:grpSp>
                <p:nvGrpSpPr>
                  <p:cNvPr id="403" name="Group 978"/>
                  <p:cNvGrpSpPr/>
                  <p:nvPr/>
                </p:nvGrpSpPr>
                <p:grpSpPr>
                  <a:xfrm>
                    <a:off x="3807356" y="2423690"/>
                    <a:ext cx="371122" cy="980564"/>
                    <a:chOff x="3896245" y="546671"/>
                    <a:chExt cx="2449408" cy="5537512"/>
                  </a:xfrm>
                </p:grpSpPr>
                <p:sp>
                  <p:nvSpPr>
                    <p:cNvPr id="409" name="Freeform 408"/>
                    <p:cNvSpPr/>
                    <p:nvPr/>
                  </p:nvSpPr>
                  <p:spPr>
                    <a:xfrm rot="11010130">
                      <a:off x="3896245" y="2110509"/>
                      <a:ext cx="596206" cy="3828427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10" name="Freeform 409"/>
                    <p:cNvSpPr/>
                    <p:nvPr/>
                  </p:nvSpPr>
                  <p:spPr>
                    <a:xfrm rot="163483">
                      <a:off x="5126545" y="2255757"/>
                      <a:ext cx="596206" cy="3828426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1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9388" y="546671"/>
                      <a:ext cx="2376265" cy="160202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04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0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07" name="Freeform 40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08" name="Freeform 40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0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96" name="Group 1008"/>
                <p:cNvGrpSpPr/>
                <p:nvPr/>
              </p:nvGrpSpPr>
              <p:grpSpPr>
                <a:xfrm>
                  <a:off x="4495681" y="1700808"/>
                  <a:ext cx="903326" cy="651073"/>
                  <a:chOff x="2972820" y="2420888"/>
                  <a:chExt cx="1527172" cy="1002413"/>
                </a:xfrm>
              </p:grpSpPr>
              <p:grpSp>
                <p:nvGrpSpPr>
                  <p:cNvPr id="38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00" name="Freeform 39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01" name="Freeform 40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0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90" name="Group 988"/>
                  <p:cNvGrpSpPr/>
                  <p:nvPr/>
                </p:nvGrpSpPr>
                <p:grpSpPr>
                  <a:xfrm>
                    <a:off x="2972820" y="2420888"/>
                    <a:ext cx="511352" cy="1002413"/>
                    <a:chOff x="2324748" y="2807101"/>
                    <a:chExt cx="511352" cy="1002413"/>
                  </a:xfrm>
                </p:grpSpPr>
                <p:grpSp>
                  <p:nvGrpSpPr>
                    <p:cNvPr id="396" name="Group 986"/>
                    <p:cNvGrpSpPr/>
                    <p:nvPr/>
                  </p:nvGrpSpPr>
                  <p:grpSpPr>
                    <a:xfrm>
                      <a:off x="2477543" y="2975671"/>
                      <a:ext cx="317173" cy="833843"/>
                      <a:chOff x="2387399" y="3036969"/>
                      <a:chExt cx="507477" cy="1025450"/>
                    </a:xfrm>
                  </p:grpSpPr>
                  <p:sp>
                    <p:nvSpPr>
                      <p:cNvPr id="398" name="Freeform 397"/>
                      <p:cNvSpPr/>
                      <p:nvPr/>
                    </p:nvSpPr>
                    <p:spPr>
                      <a:xfrm rot="11010130">
                        <a:off x="2387399" y="3036969"/>
                        <a:ext cx="162599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99" name="Freeform 398"/>
                      <p:cNvSpPr/>
                      <p:nvPr/>
                    </p:nvSpPr>
                    <p:spPr>
                      <a:xfrm rot="11052615">
                        <a:off x="2600715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9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748" y="2807101"/>
                      <a:ext cx="511352" cy="35797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9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9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94" name="Freeform 39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95" name="Freeform 39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9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sp>
              <p:nvSpPr>
                <p:cNvPr id="97" name="Oval 96"/>
                <p:cNvSpPr/>
                <p:nvPr/>
              </p:nvSpPr>
              <p:spPr>
                <a:xfrm>
                  <a:off x="2915816" y="1882602"/>
                  <a:ext cx="4392488" cy="442671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3954072" y="2945040"/>
                  <a:ext cx="2304256" cy="2304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CCFF">
                        <a:tint val="66000"/>
                        <a:satMod val="160000"/>
                      </a:srgbClr>
                    </a:gs>
                    <a:gs pos="50000">
                      <a:srgbClr val="00CCFF">
                        <a:tint val="44500"/>
                        <a:satMod val="160000"/>
                      </a:srgbClr>
                    </a:gs>
                    <a:gs pos="100000">
                      <a:srgbClr val="00CC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grpSp>
              <p:nvGrpSpPr>
                <p:cNvPr id="99" name="Group 1025"/>
                <p:cNvGrpSpPr/>
                <p:nvPr/>
              </p:nvGrpSpPr>
              <p:grpSpPr>
                <a:xfrm rot="914156">
                  <a:off x="5431280" y="1795901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37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86" name="Freeform 38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87" name="Freeform 38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8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7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8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84" name="Freeform 38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85" name="Freeform 38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8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7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7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80" name="Freeform 37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81" name="Freeform 38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7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0" name="Group 1040"/>
                <p:cNvGrpSpPr/>
                <p:nvPr/>
              </p:nvGrpSpPr>
              <p:grpSpPr>
                <a:xfrm rot="2182051">
                  <a:off x="6031635" y="2148297"/>
                  <a:ext cx="884235" cy="703143"/>
                  <a:chOff x="3275856" y="2420888"/>
                  <a:chExt cx="1494897" cy="1082580"/>
                </a:xfrm>
              </p:grpSpPr>
              <p:grpSp>
                <p:nvGrpSpPr>
                  <p:cNvPr id="361" name="Group 978"/>
                  <p:cNvGrpSpPr/>
                  <p:nvPr/>
                </p:nvGrpSpPr>
                <p:grpSpPr>
                  <a:xfrm>
                    <a:off x="3708381" y="2421489"/>
                    <a:ext cx="497989" cy="935501"/>
                    <a:chOff x="3242988" y="534241"/>
                    <a:chExt cx="3286721" cy="5283021"/>
                  </a:xfrm>
                </p:grpSpPr>
                <p:sp>
                  <p:nvSpPr>
                    <p:cNvPr id="372" name="Freeform 37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73" name="Freeform 37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7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2988" y="534241"/>
                      <a:ext cx="3286721" cy="195938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6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6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70" name="Freeform 36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71" name="Freeform 37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6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63" name="Group 993"/>
                  <p:cNvGrpSpPr/>
                  <p:nvPr/>
                </p:nvGrpSpPr>
                <p:grpSpPr>
                  <a:xfrm>
                    <a:off x="4272763" y="2443053"/>
                    <a:ext cx="497990" cy="1060415"/>
                    <a:chOff x="2760595" y="2829266"/>
                    <a:chExt cx="497990" cy="1060415"/>
                  </a:xfrm>
                </p:grpSpPr>
                <p:grpSp>
                  <p:nvGrpSpPr>
                    <p:cNvPr id="364" name="Group 986"/>
                    <p:cNvGrpSpPr/>
                    <p:nvPr/>
                  </p:nvGrpSpPr>
                  <p:grpSpPr>
                    <a:xfrm>
                      <a:off x="2765303" y="3079227"/>
                      <a:ext cx="358034" cy="810454"/>
                      <a:chOff x="2847819" y="3164320"/>
                      <a:chExt cx="572856" cy="996686"/>
                    </a:xfrm>
                  </p:grpSpPr>
                  <p:sp>
                    <p:nvSpPr>
                      <p:cNvPr id="366" name="Freeform 365"/>
                      <p:cNvSpPr/>
                      <p:nvPr/>
                    </p:nvSpPr>
                    <p:spPr>
                      <a:xfrm rot="11010130">
                        <a:off x="2847819" y="3220047"/>
                        <a:ext cx="162600" cy="940959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67" name="Freeform 366"/>
                      <p:cNvSpPr/>
                      <p:nvPr/>
                    </p:nvSpPr>
                    <p:spPr>
                      <a:xfrm rot="11052615">
                        <a:off x="3126515" y="3164320"/>
                        <a:ext cx="294160" cy="958771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6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0595" y="2829266"/>
                      <a:ext cx="497990" cy="3469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1" name="Group 1071"/>
                <p:cNvGrpSpPr/>
                <p:nvPr/>
              </p:nvGrpSpPr>
              <p:grpSpPr>
                <a:xfrm rot="19191330">
                  <a:off x="3439531" y="224084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35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358" name="Freeform 35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59" name="Freeform 35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6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5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35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56" name="Freeform 35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57" name="Freeform 35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2" name="Group 1081"/>
                <p:cNvGrpSpPr/>
                <p:nvPr/>
              </p:nvGrpSpPr>
              <p:grpSpPr>
                <a:xfrm rot="18017930">
                  <a:off x="3137945" y="263553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34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349" name="Freeform 34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50" name="Freeform 34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5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4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34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47" name="Freeform 34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48" name="Freeform 34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46" name="Oval 3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3" name="Group 1091"/>
                <p:cNvGrpSpPr/>
                <p:nvPr/>
              </p:nvGrpSpPr>
              <p:grpSpPr>
                <a:xfrm rot="13340717">
                  <a:off x="3238874" y="5302565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32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40" name="Freeform 33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41" name="Freeform 34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4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30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3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38" name="Freeform 33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39" name="Freeform 33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3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3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34" name="Freeform 33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35" name="Freeform 33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3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4" name="Group 1106"/>
                <p:cNvGrpSpPr/>
                <p:nvPr/>
              </p:nvGrpSpPr>
              <p:grpSpPr>
                <a:xfrm rot="14984981">
                  <a:off x="2840486" y="466735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31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26" name="Freeform 32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27" name="Freeform 32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2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1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2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24" name="Freeform 32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25" name="Freeform 32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1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1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20" name="Freeform 31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21" name="Freeform 32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1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5" name="Group 1121"/>
                <p:cNvGrpSpPr/>
                <p:nvPr/>
              </p:nvGrpSpPr>
              <p:grpSpPr>
                <a:xfrm rot="15899137">
                  <a:off x="2644182" y="397897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301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12" name="Freeform 31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13" name="Freeform 31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1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0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10" name="Freeform 3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11" name="Freeform 3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03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0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06" name="Freeform 30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07" name="Freeform 30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0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6" name="Group 1136"/>
                <p:cNvGrpSpPr/>
                <p:nvPr/>
              </p:nvGrpSpPr>
              <p:grpSpPr>
                <a:xfrm rot="17167032">
                  <a:off x="2716465" y="327931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87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98" name="Freeform 29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99" name="Freeform 29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0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8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6" name="Freeform 29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7" name="Freeform 29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9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2" name="Freeform 29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3" name="Freeform 29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7" name="Group 1151"/>
                <p:cNvGrpSpPr/>
                <p:nvPr/>
              </p:nvGrpSpPr>
              <p:grpSpPr>
                <a:xfrm rot="12576311">
                  <a:off x="4042159" y="573195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7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84" name="Freeform 28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5" name="Freeform 28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8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2" name="Freeform 28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3" name="Freeform 28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8" name="Group 1161"/>
                <p:cNvGrpSpPr/>
                <p:nvPr/>
              </p:nvGrpSpPr>
              <p:grpSpPr>
                <a:xfrm rot="11006600">
                  <a:off x="4519088" y="5835309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75" name="Freeform 27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6" name="Freeform 27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7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3" name="Freeform 27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4" name="Freeform 27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9" name="Group 1253"/>
                <p:cNvGrpSpPr/>
                <p:nvPr/>
              </p:nvGrpSpPr>
              <p:grpSpPr>
                <a:xfrm rot="11006600">
                  <a:off x="5023144" y="590731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6" name="Freeform 26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7" name="Freeform 26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4" name="Freeform 26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5" name="Freeform 26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0" name="Group 993"/>
                <p:cNvGrpSpPr/>
                <p:nvPr/>
              </p:nvGrpSpPr>
              <p:grpSpPr>
                <a:xfrm rot="9162566">
                  <a:off x="5529849" y="5748433"/>
                  <a:ext cx="250342" cy="758525"/>
                  <a:chOff x="2627784" y="2807101"/>
                  <a:chExt cx="360040" cy="1002413"/>
                </a:xfrm>
              </p:grpSpPr>
              <p:grpSp>
                <p:nvGrpSpPr>
                  <p:cNvPr id="256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258" name="Freeform 257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9" name="Freeform 258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257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111" name="Group 1268"/>
                <p:cNvGrpSpPr/>
                <p:nvPr/>
              </p:nvGrpSpPr>
              <p:grpSpPr>
                <a:xfrm rot="12353459">
                  <a:off x="5474614" y="243857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4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53" name="Freeform 25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4" name="Freeform 25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4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51" name="Freeform 25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52" name="Freeform 25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5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2" name="Group 1278"/>
                <p:cNvGrpSpPr/>
                <p:nvPr/>
              </p:nvGrpSpPr>
              <p:grpSpPr>
                <a:xfrm rot="13959004">
                  <a:off x="5973640" y="27606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3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44" name="Freeform 24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5" name="Freeform 24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4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2" name="Freeform 24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3" name="Freeform 24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3" name="Group 1288"/>
                <p:cNvGrpSpPr/>
                <p:nvPr/>
              </p:nvGrpSpPr>
              <p:grpSpPr>
                <a:xfrm rot="15410308">
                  <a:off x="6255806" y="332899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2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35" name="Freeform 23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6" name="Freeform 23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3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3" name="Freeform 23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4" name="Freeform 23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4" name="Group 1298"/>
                <p:cNvGrpSpPr/>
                <p:nvPr/>
              </p:nvGrpSpPr>
              <p:grpSpPr>
                <a:xfrm rot="10025607">
                  <a:off x="4299134" y="2360960"/>
                  <a:ext cx="499567" cy="716438"/>
                  <a:chOff x="5526820" y="1011036"/>
                  <a:chExt cx="499567" cy="716438"/>
                </a:xfrm>
              </p:grpSpPr>
              <p:grpSp>
                <p:nvGrpSpPr>
                  <p:cNvPr id="224" name="Group 978"/>
                  <p:cNvGrpSpPr/>
                  <p:nvPr/>
                </p:nvGrpSpPr>
                <p:grpSpPr>
                  <a:xfrm rot="21253503">
                    <a:off x="5728646" y="1011036"/>
                    <a:ext cx="297741" cy="608309"/>
                    <a:chOff x="3240845" y="528201"/>
                    <a:chExt cx="3322203" cy="5289061"/>
                  </a:xfrm>
                </p:grpSpPr>
                <p:sp>
                  <p:nvSpPr>
                    <p:cNvPr id="226" name="Freeform 22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7" name="Freeform 226"/>
                    <p:cNvSpPr/>
                    <p:nvPr/>
                  </p:nvSpPr>
                  <p:spPr>
                    <a:xfrm rot="163483">
                      <a:off x="5293363" y="1897631"/>
                      <a:ext cx="596206" cy="3828425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845" y="528201"/>
                      <a:ext cx="3322203" cy="202157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sp>
                <p:nvSpPr>
                  <p:cNvPr id="225" name="Freeform 224"/>
                  <p:cNvSpPr/>
                  <p:nvPr/>
                </p:nvSpPr>
                <p:spPr>
                  <a:xfrm rot="10663633">
                    <a:off x="5526820" y="1230510"/>
                    <a:ext cx="60112" cy="49696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</p:grpSp>
            <p:grpSp>
              <p:nvGrpSpPr>
                <p:cNvPr id="115" name="Group 1323"/>
                <p:cNvGrpSpPr/>
                <p:nvPr/>
              </p:nvGrpSpPr>
              <p:grpSpPr>
                <a:xfrm>
                  <a:off x="5034192" y="5209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1" name="Freeform 22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2" name="Freeform 22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9" name="Freeform 21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0" name="Freeform 21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6" name="Group 1333"/>
                <p:cNvGrpSpPr/>
                <p:nvPr/>
              </p:nvGrpSpPr>
              <p:grpSpPr>
                <a:xfrm rot="1447878">
                  <a:off x="4253824" y="510044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06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2" name="Freeform 21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3" name="Freeform 21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07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0" name="Freeform 2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1" name="Freeform 2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7" name="Group 1343"/>
                <p:cNvGrpSpPr/>
                <p:nvPr/>
              </p:nvGrpSpPr>
              <p:grpSpPr>
                <a:xfrm rot="4575219">
                  <a:off x="3509286" y="426641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9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03" name="Freeform 20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04" name="Freeform 20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0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9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9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01" name="Freeform 20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02" name="Freeform 20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0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8" name="Group 1353"/>
                <p:cNvGrpSpPr/>
                <p:nvPr/>
              </p:nvGrpSpPr>
              <p:grpSpPr>
                <a:xfrm rot="18371801">
                  <a:off x="6047486" y="4600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8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94" name="Freeform 19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5" name="Freeform 19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9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92" name="Freeform 19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93" name="Freeform 19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9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9" name="Group 1363"/>
                <p:cNvGrpSpPr/>
                <p:nvPr/>
              </p:nvGrpSpPr>
              <p:grpSpPr>
                <a:xfrm rot="7148977">
                  <a:off x="3534540" y="315571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7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85" name="Freeform 18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6" name="Freeform 18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8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3" name="Freeform 18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4" name="Freeform 18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0" name="Group 978"/>
                <p:cNvGrpSpPr/>
                <p:nvPr/>
              </p:nvGrpSpPr>
              <p:grpSpPr>
                <a:xfrm rot="8065244">
                  <a:off x="3939485" y="2783024"/>
                  <a:ext cx="327850" cy="581927"/>
                  <a:chOff x="1791259" y="485634"/>
                  <a:chExt cx="3513376" cy="5268179"/>
                </a:xfrm>
              </p:grpSpPr>
              <p:sp>
                <p:nvSpPr>
                  <p:cNvPr id="176" name="Freeform 175"/>
                  <p:cNvSpPr/>
                  <p:nvPr/>
                </p:nvSpPr>
                <p:spPr>
                  <a:xfrm rot="11010130">
                    <a:off x="1791259" y="1567107"/>
                    <a:ext cx="596206" cy="3828427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77" name="Freeform 176"/>
                  <p:cNvSpPr/>
                  <p:nvPr/>
                </p:nvSpPr>
                <p:spPr>
                  <a:xfrm rot="163483">
                    <a:off x="3678962" y="1925389"/>
                    <a:ext cx="596201" cy="382842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7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1982448" y="485634"/>
                    <a:ext cx="3322187" cy="202157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121" name="Group 1383"/>
                <p:cNvGrpSpPr/>
                <p:nvPr/>
              </p:nvGrpSpPr>
              <p:grpSpPr>
                <a:xfrm rot="17308557">
                  <a:off x="6310782" y="3994491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73" name="Freeform 17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4" name="Freeform 17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1" name="Freeform 17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2" name="Freeform 17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2" name="Group 1393"/>
                <p:cNvGrpSpPr/>
                <p:nvPr/>
              </p:nvGrpSpPr>
              <p:grpSpPr>
                <a:xfrm rot="19872963">
                  <a:off x="5608630" y="501485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5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4" name="Freeform 16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5" name="Freeform 16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2" name="Freeform 16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3" name="Freeform 16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3" name="Group 1403"/>
                <p:cNvGrpSpPr/>
                <p:nvPr/>
              </p:nvGrpSpPr>
              <p:grpSpPr>
                <a:xfrm rot="2990715">
                  <a:off x="3811910" y="47628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4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55" name="Freeform 15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6" name="Freeform 15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53" name="Freeform 1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54" name="Freeform 1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4" name="Group 1413"/>
                <p:cNvGrpSpPr/>
                <p:nvPr/>
              </p:nvGrpSpPr>
              <p:grpSpPr>
                <a:xfrm rot="5400000">
                  <a:off x="3444197" y="3743995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4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46" name="Freeform 14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47" name="Freeform 14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4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4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44" name="Freeform 14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45" name="Freeform 14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5" name="Group 1423"/>
                <p:cNvGrpSpPr/>
                <p:nvPr/>
              </p:nvGrpSpPr>
              <p:grpSpPr>
                <a:xfrm rot="11181060">
                  <a:off x="4747967" y="2291811"/>
                  <a:ext cx="652010" cy="689201"/>
                  <a:chOff x="5476696" y="1003092"/>
                  <a:chExt cx="652010" cy="689201"/>
                </a:xfrm>
              </p:grpSpPr>
              <p:grpSp>
                <p:nvGrpSpPr>
                  <p:cNvPr id="131" name="Group 978"/>
                  <p:cNvGrpSpPr/>
                  <p:nvPr/>
                </p:nvGrpSpPr>
                <p:grpSpPr>
                  <a:xfrm rot="21253503">
                    <a:off x="5764641" y="1003092"/>
                    <a:ext cx="364065" cy="628898"/>
                    <a:chOff x="3635896" y="519522"/>
                    <a:chExt cx="4062252" cy="5468094"/>
                  </a:xfrm>
                </p:grpSpPr>
                <p:sp>
                  <p:nvSpPr>
                    <p:cNvPr id="137" name="Freeform 13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38" name="Freeform 137"/>
                    <p:cNvSpPr/>
                    <p:nvPr/>
                  </p:nvSpPr>
                  <p:spPr>
                    <a:xfrm rot="163483">
                      <a:off x="6219504" y="2159184"/>
                      <a:ext cx="596198" cy="382843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3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24714" y="519522"/>
                      <a:ext cx="3173434" cy="23216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3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3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35" name="Freeform 13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36" name="Freeform 13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6" name="Group 993"/>
                <p:cNvGrpSpPr/>
                <p:nvPr/>
              </p:nvGrpSpPr>
              <p:grpSpPr>
                <a:xfrm rot="814616">
                  <a:off x="4726642" y="5214296"/>
                  <a:ext cx="208973" cy="758525"/>
                  <a:chOff x="2627784" y="2807101"/>
                  <a:chExt cx="360040" cy="1002413"/>
                </a:xfrm>
              </p:grpSpPr>
              <p:grpSp>
                <p:nvGrpSpPr>
                  <p:cNvPr id="127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129" name="Freeform 128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30" name="Freeform 129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12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</p:grpSp>
        <p:grpSp>
          <p:nvGrpSpPr>
            <p:cNvPr id="12" name="Group 11"/>
            <p:cNvGrpSpPr/>
            <p:nvPr/>
          </p:nvGrpSpPr>
          <p:grpSpPr>
            <a:xfrm>
              <a:off x="543180" y="3426246"/>
              <a:ext cx="852359" cy="2038597"/>
              <a:chOff x="763169" y="3646776"/>
              <a:chExt cx="1187450" cy="2840038"/>
            </a:xfrm>
          </p:grpSpPr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763169" y="5996276"/>
                <a:ext cx="1033463" cy="490538"/>
                <a:chOff x="564" y="3481"/>
                <a:chExt cx="498" cy="239"/>
              </a:xfrm>
              <a:effectLst>
                <a:reflection blurRad="6350" stA="52000" endA="300" endPos="35000" dir="5400000" sy="-100000" algn="bl" rotWithShape="0"/>
              </a:effectLst>
            </p:grpSpPr>
            <p:sp>
              <p:nvSpPr>
                <p:cNvPr id="90" name="AutoShape 35"/>
                <p:cNvSpPr>
                  <a:spLocks noChangeArrowheads="1"/>
                </p:cNvSpPr>
                <p:nvPr/>
              </p:nvSpPr>
              <p:spPr bwMode="auto">
                <a:xfrm rot="115462">
                  <a:off x="564" y="3481"/>
                  <a:ext cx="498" cy="239"/>
                </a:xfrm>
                <a:prstGeom prst="cloudCallout">
                  <a:avLst>
                    <a:gd name="adj1" fmla="val -47861"/>
                    <a:gd name="adj2" fmla="val -31009"/>
                  </a:avLst>
                </a:prstGeom>
                <a:solidFill>
                  <a:srgbClr val="FF0000">
                    <a:alpha val="97000"/>
                  </a:srgb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91" name="AutoShape 36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652" y="3497"/>
                  <a:ext cx="72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92" name="AutoShape 37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877" y="3485"/>
                  <a:ext cx="71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1144361" y="3646776"/>
                <a:ext cx="806258" cy="2531222"/>
                <a:chOff x="1144361" y="3646776"/>
                <a:chExt cx="806258" cy="2531222"/>
              </a:xfrm>
            </p:grpSpPr>
            <p:grpSp>
              <p:nvGrpSpPr>
                <p:cNvPr id="15" name="Group 1355"/>
                <p:cNvGrpSpPr/>
                <p:nvPr/>
              </p:nvGrpSpPr>
              <p:grpSpPr>
                <a:xfrm rot="495163">
                  <a:off x="1144361" y="3942495"/>
                  <a:ext cx="679917" cy="2235503"/>
                  <a:chOff x="6790742" y="4119142"/>
                  <a:chExt cx="524154" cy="2162446"/>
                </a:xfrm>
              </p:grpSpPr>
              <p:grpSp>
                <p:nvGrpSpPr>
                  <p:cNvPr id="17" name="16 - Ομάδα"/>
                  <p:cNvGrpSpPr>
                    <a:grpSpLocks/>
                  </p:cNvGrpSpPr>
                  <p:nvPr/>
                </p:nvGrpSpPr>
                <p:grpSpPr bwMode="auto">
                  <a:xfrm rot="252446">
                    <a:off x="6932499" y="4119142"/>
                    <a:ext cx="382397" cy="1961570"/>
                    <a:chOff x="661962" y="4714884"/>
                    <a:chExt cx="406721" cy="1716221"/>
                  </a:xfrm>
                </p:grpSpPr>
                <p:sp>
                  <p:nvSpPr>
                    <p:cNvPr id="21" name="17 - Έλλειψη"/>
                    <p:cNvSpPr/>
                    <p:nvPr/>
                  </p:nvSpPr>
                  <p:spPr>
                    <a:xfrm>
                      <a:off x="968670" y="62953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2" name="18 - Έλλειψη"/>
                    <p:cNvSpPr/>
                    <p:nvPr/>
                  </p:nvSpPr>
                  <p:spPr>
                    <a:xfrm>
                      <a:off x="921997" y="62666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3" name="19 - Έλλειψη"/>
                    <p:cNvSpPr/>
                    <p:nvPr/>
                  </p:nvSpPr>
                  <p:spPr>
                    <a:xfrm>
                      <a:off x="828563" y="573834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4" name="20 - Έλλειψη"/>
                    <p:cNvSpPr/>
                    <p:nvPr/>
                  </p:nvSpPr>
                  <p:spPr>
                    <a:xfrm>
                      <a:off x="661962" y="635309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5" name="21 - Έλλειψη"/>
                    <p:cNvSpPr/>
                    <p:nvPr/>
                  </p:nvSpPr>
                  <p:spPr>
                    <a:xfrm>
                      <a:off x="681962" y="629775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6" name="22 - Έλλειψη"/>
                    <p:cNvSpPr/>
                    <p:nvPr/>
                  </p:nvSpPr>
                  <p:spPr>
                    <a:xfrm>
                      <a:off x="721971" y="623840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7" name="23 - Έλλειψη"/>
                    <p:cNvSpPr/>
                    <p:nvPr/>
                  </p:nvSpPr>
                  <p:spPr>
                    <a:xfrm>
                      <a:off x="768637" y="61850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8" name="24 - Έλλειψη"/>
                    <p:cNvSpPr/>
                    <p:nvPr/>
                  </p:nvSpPr>
                  <p:spPr>
                    <a:xfrm>
                      <a:off x="825313" y="613839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29" name="25 - Ευθεία γραμμή σύνδεσης"/>
                    <p:cNvCxnSpPr/>
                    <p:nvPr/>
                  </p:nvCxnSpPr>
                  <p:spPr>
                    <a:xfrm>
                      <a:off x="691583" y="5519104"/>
                      <a:ext cx="16501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26 - Έλλειψη"/>
                    <p:cNvSpPr/>
                    <p:nvPr/>
                  </p:nvSpPr>
                  <p:spPr>
                    <a:xfrm>
                      <a:off x="868652" y="607974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1" name="27 - Έλλειψη"/>
                    <p:cNvSpPr/>
                    <p:nvPr/>
                  </p:nvSpPr>
                  <p:spPr>
                    <a:xfrm>
                      <a:off x="858664" y="568904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2" name="28 - Έλλειψη"/>
                    <p:cNvSpPr/>
                    <p:nvPr/>
                  </p:nvSpPr>
                  <p:spPr>
                    <a:xfrm>
                      <a:off x="902007" y="56337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3" name="29 - Έλλειψη"/>
                    <p:cNvSpPr/>
                    <p:nvPr/>
                  </p:nvSpPr>
                  <p:spPr>
                    <a:xfrm>
                      <a:off x="878654" y="55783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4" name="30 - Έλλειψη"/>
                    <p:cNvSpPr/>
                    <p:nvPr/>
                  </p:nvSpPr>
                  <p:spPr>
                    <a:xfrm>
                      <a:off x="821979" y="528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5" name="31 - Έλλειψη"/>
                    <p:cNvSpPr/>
                    <p:nvPr/>
                  </p:nvSpPr>
                  <p:spPr>
                    <a:xfrm>
                      <a:off x="868652" y="524161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6" name="32 - Έλλειψη"/>
                    <p:cNvSpPr/>
                    <p:nvPr/>
                  </p:nvSpPr>
                  <p:spPr>
                    <a:xfrm>
                      <a:off x="891986" y="518493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7" name="33 - Έλλειψη"/>
                    <p:cNvSpPr/>
                    <p:nvPr/>
                  </p:nvSpPr>
                  <p:spPr>
                    <a:xfrm>
                      <a:off x="851981" y="512826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8" name="35 - Έλλειψη"/>
                    <p:cNvSpPr/>
                    <p:nvPr/>
                  </p:nvSpPr>
                  <p:spPr>
                    <a:xfrm>
                      <a:off x="867164" y="477176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9" name="36 - Έλλειψη"/>
                    <p:cNvSpPr/>
                    <p:nvPr/>
                  </p:nvSpPr>
                  <p:spPr>
                    <a:xfrm>
                      <a:off x="908661" y="471488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40" name="37 - Έλλειψη"/>
                    <p:cNvSpPr/>
                    <p:nvPr/>
                  </p:nvSpPr>
                  <p:spPr>
                    <a:xfrm>
                      <a:off x="868567" y="62337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1" name="38 - Έλλειψη"/>
                    <p:cNvSpPr/>
                    <p:nvPr/>
                  </p:nvSpPr>
                  <p:spPr>
                    <a:xfrm>
                      <a:off x="801152" y="619833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2" name="39 - Έλλειψη"/>
                    <p:cNvSpPr/>
                    <p:nvPr/>
                  </p:nvSpPr>
                  <p:spPr>
                    <a:xfrm>
                      <a:off x="729252" y="61538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3" name="40 - Έλλειψη"/>
                    <p:cNvSpPr/>
                    <p:nvPr/>
                  </p:nvSpPr>
                  <p:spPr>
                    <a:xfrm>
                      <a:off x="708183" y="60976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4" name="41 - Έλλειψη"/>
                    <p:cNvSpPr/>
                    <p:nvPr/>
                  </p:nvSpPr>
                  <p:spPr>
                    <a:xfrm>
                      <a:off x="734856" y="60422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5" name="42 - Έλλειψη"/>
                    <p:cNvSpPr/>
                    <p:nvPr/>
                  </p:nvSpPr>
                  <p:spPr>
                    <a:xfrm>
                      <a:off x="771893" y="59930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6" name="43 - Έλλειψη"/>
                    <p:cNvSpPr/>
                    <p:nvPr/>
                  </p:nvSpPr>
                  <p:spPr>
                    <a:xfrm>
                      <a:off x="815236" y="59377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7" name="44 - Έλλειψη"/>
                    <p:cNvSpPr/>
                    <p:nvPr/>
                  </p:nvSpPr>
                  <p:spPr>
                    <a:xfrm>
                      <a:off x="858579" y="58824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8" name="45 - Έλλειψη"/>
                    <p:cNvSpPr/>
                    <p:nvPr/>
                  </p:nvSpPr>
                  <p:spPr>
                    <a:xfrm>
                      <a:off x="901923" y="58270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9" name="46 - Έλλειψη"/>
                    <p:cNvSpPr/>
                    <p:nvPr/>
                  </p:nvSpPr>
                  <p:spPr>
                    <a:xfrm>
                      <a:off x="821895" y="54783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0" name="47 - Έλλειψη"/>
                    <p:cNvSpPr/>
                    <p:nvPr/>
                  </p:nvSpPr>
                  <p:spPr>
                    <a:xfrm>
                      <a:off x="868567" y="543497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1" name="48 - Έλλειψη"/>
                    <p:cNvSpPr/>
                    <p:nvPr/>
                  </p:nvSpPr>
                  <p:spPr>
                    <a:xfrm>
                      <a:off x="891901" y="537829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2" name="49 - Έλλειψη"/>
                    <p:cNvSpPr/>
                    <p:nvPr/>
                  </p:nvSpPr>
                  <p:spPr>
                    <a:xfrm>
                      <a:off x="836932" y="601337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3" name="50 - Έλλειψη"/>
                    <p:cNvSpPr/>
                    <p:nvPr/>
                  </p:nvSpPr>
                  <p:spPr>
                    <a:xfrm>
                      <a:off x="778641" y="5965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" name="51 - Έλλειψη"/>
                    <p:cNvSpPr/>
                    <p:nvPr/>
                  </p:nvSpPr>
                  <p:spPr>
                    <a:xfrm>
                      <a:off x="723697" y="59218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" name="52 - Έλλειψη"/>
                    <p:cNvSpPr/>
                    <p:nvPr/>
                  </p:nvSpPr>
                  <p:spPr>
                    <a:xfrm>
                      <a:off x="723335" y="58470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" name="53 - Έλλειψη"/>
                    <p:cNvSpPr/>
                    <p:nvPr/>
                  </p:nvSpPr>
                  <p:spPr>
                    <a:xfrm>
                      <a:off x="755811" y="57926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7" name="54 - Έλλειψη"/>
                    <p:cNvSpPr/>
                    <p:nvPr/>
                  </p:nvSpPr>
                  <p:spPr>
                    <a:xfrm>
                      <a:off x="815321" y="574438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8" name="55 - Έλλειψη"/>
                    <p:cNvSpPr/>
                    <p:nvPr/>
                  </p:nvSpPr>
                  <p:spPr>
                    <a:xfrm>
                      <a:off x="878569" y="5771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9" name="56 - Έλλειψη"/>
                    <p:cNvSpPr/>
                    <p:nvPr/>
                  </p:nvSpPr>
                  <p:spPr>
                    <a:xfrm>
                      <a:off x="808658" y="573189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0" name="57 - Έλλειψη"/>
                    <p:cNvSpPr/>
                    <p:nvPr/>
                  </p:nvSpPr>
                  <p:spPr>
                    <a:xfrm>
                      <a:off x="751883" y="57016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1" name="58 - Έλλειψη"/>
                    <p:cNvSpPr/>
                    <p:nvPr/>
                  </p:nvSpPr>
                  <p:spPr>
                    <a:xfrm>
                      <a:off x="701877" y="56716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2" name="59 - Έλλειψη"/>
                    <p:cNvSpPr/>
                    <p:nvPr/>
                  </p:nvSpPr>
                  <p:spPr>
                    <a:xfrm>
                      <a:off x="681877" y="561832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3" name="60 - Έλλειψη"/>
                    <p:cNvSpPr/>
                    <p:nvPr/>
                  </p:nvSpPr>
                  <p:spPr>
                    <a:xfrm>
                      <a:off x="728550" y="556498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64" name="61 - Έλλειψη"/>
                    <p:cNvSpPr/>
                    <p:nvPr/>
                  </p:nvSpPr>
                  <p:spPr>
                    <a:xfrm>
                      <a:off x="828647" y="55449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5" name="62 - Έλλειψη"/>
                    <p:cNvSpPr/>
                    <p:nvPr/>
                  </p:nvSpPr>
                  <p:spPr>
                    <a:xfrm>
                      <a:off x="765304" y="551164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6" name="63 - Έλλειψη"/>
                    <p:cNvSpPr/>
                    <p:nvPr/>
                  </p:nvSpPr>
                  <p:spPr>
                    <a:xfrm>
                      <a:off x="701961" y="547831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7" name="64 - Έλλειψη"/>
                    <p:cNvSpPr/>
                    <p:nvPr/>
                  </p:nvSpPr>
                  <p:spPr>
                    <a:xfrm>
                      <a:off x="688630" y="541830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8" name="65 - Έλλειψη"/>
                    <p:cNvSpPr/>
                    <p:nvPr/>
                  </p:nvSpPr>
                  <p:spPr>
                    <a:xfrm>
                      <a:off x="728634" y="53716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69" name="66 - Έλλειψη"/>
                    <p:cNvSpPr/>
                    <p:nvPr/>
                  </p:nvSpPr>
                  <p:spPr>
                    <a:xfrm>
                      <a:off x="775307" y="53282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0" name="67 - Έλλειψη"/>
                    <p:cNvSpPr/>
                    <p:nvPr/>
                  </p:nvSpPr>
                  <p:spPr>
                    <a:xfrm>
                      <a:off x="851897" y="532162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1" name="68 - Έλλειψη"/>
                    <p:cNvSpPr/>
                    <p:nvPr/>
                  </p:nvSpPr>
                  <p:spPr>
                    <a:xfrm>
                      <a:off x="795222" y="528828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2" name="69 - Έλλειψη"/>
                    <p:cNvSpPr/>
                    <p:nvPr/>
                  </p:nvSpPr>
                  <p:spPr>
                    <a:xfrm>
                      <a:off x="738547" y="525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3" name="70 - Έλλειψη"/>
                    <p:cNvSpPr/>
                    <p:nvPr/>
                  </p:nvSpPr>
                  <p:spPr>
                    <a:xfrm>
                      <a:off x="701877" y="521161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4" name="71 - Έλλειψη"/>
                    <p:cNvSpPr/>
                    <p:nvPr/>
                  </p:nvSpPr>
                  <p:spPr>
                    <a:xfrm>
                      <a:off x="705211" y="51682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5" name="72 - Έλλειψη"/>
                    <p:cNvSpPr/>
                    <p:nvPr/>
                  </p:nvSpPr>
                  <p:spPr>
                    <a:xfrm>
                      <a:off x="735218" y="51249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6" name="73 - Έλλειψη"/>
                    <p:cNvSpPr/>
                    <p:nvPr/>
                  </p:nvSpPr>
                  <p:spPr>
                    <a:xfrm>
                      <a:off x="775312" y="508025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7" name="74 - Έλλειψη"/>
                    <p:cNvSpPr/>
                    <p:nvPr/>
                  </p:nvSpPr>
                  <p:spPr>
                    <a:xfrm>
                      <a:off x="815236" y="50382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8" name="75 - Έλλειψη"/>
                    <p:cNvSpPr/>
                    <p:nvPr/>
                  </p:nvSpPr>
                  <p:spPr>
                    <a:xfrm>
                      <a:off x="855245" y="499492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9" name="76 - Έλλειψη"/>
                    <p:cNvSpPr/>
                    <p:nvPr/>
                  </p:nvSpPr>
                  <p:spPr>
                    <a:xfrm>
                      <a:off x="895255" y="49515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0" name="77 - Έλλειψη"/>
                    <p:cNvSpPr/>
                    <p:nvPr/>
                  </p:nvSpPr>
                  <p:spPr>
                    <a:xfrm>
                      <a:off x="908576" y="490824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1" name="78 - Έλλειψη"/>
                    <p:cNvSpPr/>
                    <p:nvPr/>
                  </p:nvSpPr>
                  <p:spPr>
                    <a:xfrm>
                      <a:off x="795306" y="509492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2" name="79 - Έλλειψη"/>
                    <p:cNvSpPr/>
                    <p:nvPr/>
                  </p:nvSpPr>
                  <p:spPr>
                    <a:xfrm>
                      <a:off x="738632" y="50615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3" name="80 - Έλλειψη"/>
                    <p:cNvSpPr/>
                    <p:nvPr/>
                  </p:nvSpPr>
                  <p:spPr>
                    <a:xfrm>
                      <a:off x="701961" y="50182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4" name="81 - Έλλειψη"/>
                    <p:cNvSpPr/>
                    <p:nvPr/>
                  </p:nvSpPr>
                  <p:spPr>
                    <a:xfrm>
                      <a:off x="705296" y="497491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5" name="82 - Έλλειψη"/>
                    <p:cNvSpPr/>
                    <p:nvPr/>
                  </p:nvSpPr>
                  <p:spPr>
                    <a:xfrm>
                      <a:off x="714573" y="491928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6" name="84 - Έλλειψη"/>
                    <p:cNvSpPr/>
                    <p:nvPr/>
                  </p:nvSpPr>
                  <p:spPr>
                    <a:xfrm>
                      <a:off x="756699" y="486090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7" name="85 - Έλλειψη"/>
                    <p:cNvSpPr/>
                    <p:nvPr/>
                  </p:nvSpPr>
                  <p:spPr>
                    <a:xfrm>
                      <a:off x="881889" y="486490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8" name="86 - Έλλειψη"/>
                    <p:cNvSpPr/>
                    <p:nvPr/>
                  </p:nvSpPr>
                  <p:spPr>
                    <a:xfrm>
                      <a:off x="825194" y="48215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9" name="87 - Έλλειψη"/>
                    <p:cNvSpPr/>
                    <p:nvPr/>
                  </p:nvSpPr>
                  <p:spPr>
                    <a:xfrm>
                      <a:off x="768500" y="47782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</p:grpSp>
              <p:grpSp>
                <p:nvGrpSpPr>
                  <p:cNvPr id="18" name="Group 1293"/>
                  <p:cNvGrpSpPr>
                    <a:grpSpLocks/>
                  </p:cNvGrpSpPr>
                  <p:nvPr/>
                </p:nvGrpSpPr>
                <p:grpSpPr bwMode="auto">
                  <a:xfrm rot="20855256">
                    <a:off x="6790742" y="6036669"/>
                    <a:ext cx="84433" cy="244919"/>
                    <a:chOff x="7775476" y="3516255"/>
                    <a:chExt cx="92887" cy="298667"/>
                  </a:xfrm>
                </p:grpSpPr>
                <p:sp>
                  <p:nvSpPr>
                    <p:cNvPr id="19" name="222 - Έλλειψη"/>
                    <p:cNvSpPr>
                      <a:spLocks noChangeAspect="1"/>
                    </p:cNvSpPr>
                    <p:nvPr/>
                  </p:nvSpPr>
                  <p:spPr bwMode="auto">
                    <a:xfrm rot="997190">
                      <a:off x="7775476" y="3706914"/>
                      <a:ext cx="73554" cy="108008"/>
                    </a:xfrm>
                    <a:prstGeom prst="ellipse">
                      <a:avLst/>
                    </a:prstGeom>
                    <a:solidFill>
                      <a:srgbClr val="111111"/>
                    </a:solidFill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20" name="221 - Ευθεία γραμμή σύνδεσης"/>
                    <p:cNvCxnSpPr/>
                    <p:nvPr/>
                  </p:nvCxnSpPr>
                  <p:spPr bwMode="auto">
                    <a:xfrm rot="1521522" flipH="1">
                      <a:off x="7861714" y="3516255"/>
                      <a:ext cx="6649" cy="203268"/>
                    </a:xfrm>
                    <a:prstGeom prst="line">
                      <a:avLst/>
                    </a:prstGeom>
                    <a:solidFill>
                      <a:srgbClr val="00CCFF"/>
                    </a:solidFill>
                    <a:ln w="19050">
                      <a:solidFill>
                        <a:srgbClr val="111111"/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/>
                <p:cNvSpPr/>
                <p:nvPr/>
              </p:nvSpPr>
              <p:spPr>
                <a:xfrm>
                  <a:off x="1874419" y="3646776"/>
                  <a:ext cx="762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</p:grpSp>
      </p:grpSp>
      <p:sp>
        <p:nvSpPr>
          <p:cNvPr id="487" name="TextBox 486"/>
          <p:cNvSpPr txBox="1"/>
          <p:nvPr/>
        </p:nvSpPr>
        <p:spPr>
          <a:xfrm>
            <a:off x="-498967" y="1118652"/>
            <a:ext cx="3077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Mechanical </a:t>
            </a:r>
          </a:p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Properties</a:t>
            </a:r>
          </a:p>
        </p:txBody>
      </p:sp>
      <p:sp>
        <p:nvSpPr>
          <p:cNvPr id="488" name="TextBox 487"/>
          <p:cNvSpPr txBox="1"/>
          <p:nvPr/>
        </p:nvSpPr>
        <p:spPr>
          <a:xfrm>
            <a:off x="4126386" y="137065"/>
            <a:ext cx="3077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vs Temperature</a:t>
            </a:r>
          </a:p>
        </p:txBody>
      </p:sp>
      <p:sp>
        <p:nvSpPr>
          <p:cNvPr id="489" name="TextBox 488"/>
          <p:cNvSpPr txBox="1"/>
          <p:nvPr/>
        </p:nvSpPr>
        <p:spPr>
          <a:xfrm>
            <a:off x="62608" y="5661248"/>
            <a:ext cx="4509392" cy="95410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Solution:</a:t>
            </a:r>
            <a:r>
              <a:rPr lang="en-US" sz="2800" b="1" dirty="0" smtClean="0"/>
              <a:t> </a:t>
            </a:r>
          </a:p>
          <a:p>
            <a:r>
              <a:rPr lang="en-US" sz="2800" b="1" dirty="0" smtClean="0"/>
              <a:t>Same Lipid vs Temperature</a:t>
            </a:r>
            <a:endParaRPr lang="en-US" sz="2800" b="1" dirty="0"/>
          </a:p>
        </p:txBody>
      </p:sp>
      <p:sp>
        <p:nvSpPr>
          <p:cNvPr id="490" name="Rectangle 489"/>
          <p:cNvSpPr/>
          <p:nvPr/>
        </p:nvSpPr>
        <p:spPr>
          <a:xfrm>
            <a:off x="6921915" y="4560111"/>
            <a:ext cx="190468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DMPC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=  23 ºC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91" name="Picture 4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96" y="4432492"/>
            <a:ext cx="3512192" cy="720000"/>
          </a:xfrm>
          <a:prstGeom prst="rect">
            <a:avLst/>
          </a:prstGeom>
        </p:spPr>
      </p:pic>
      <p:graphicFrame>
        <p:nvGraphicFramePr>
          <p:cNvPr id="492" name="Object 4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589891"/>
              </p:ext>
            </p:extLst>
          </p:nvPr>
        </p:nvGraphicFramePr>
        <p:xfrm>
          <a:off x="2599200" y="-115200"/>
          <a:ext cx="5880952" cy="45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99200" y="-115200"/>
                        <a:ext cx="5880952" cy="450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3" name="TextBox 492"/>
          <p:cNvSpPr txBox="1"/>
          <p:nvPr/>
        </p:nvSpPr>
        <p:spPr>
          <a:xfrm>
            <a:off x="204944" y="83369"/>
            <a:ext cx="1951175" cy="89255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(M12-M24</a:t>
            </a:r>
            <a:r>
              <a:rPr lang="en-US" sz="2400" b="1" i="1" dirty="0" smtClean="0">
                <a:solidFill>
                  <a:srgbClr val="FF0000"/>
                </a:solidFill>
              </a:rPr>
              <a:t>)</a:t>
            </a:r>
            <a:endParaRPr lang="el-GR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2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sp>
        <p:nvSpPr>
          <p:cNvPr id="8" name="Flowchart: Data 7"/>
          <p:cNvSpPr/>
          <p:nvPr/>
        </p:nvSpPr>
        <p:spPr>
          <a:xfrm>
            <a:off x="-68826" y="5240982"/>
            <a:ext cx="1880010" cy="402793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l-GR"/>
          </a:p>
        </p:txBody>
      </p:sp>
      <p:grpSp>
        <p:nvGrpSpPr>
          <p:cNvPr id="10" name="Group 9"/>
          <p:cNvGrpSpPr/>
          <p:nvPr/>
        </p:nvGrpSpPr>
        <p:grpSpPr>
          <a:xfrm>
            <a:off x="492380" y="2201888"/>
            <a:ext cx="1389512" cy="3262955"/>
            <a:chOff x="543180" y="2201888"/>
            <a:chExt cx="1389512" cy="3262955"/>
          </a:xfrm>
        </p:grpSpPr>
        <p:grpSp>
          <p:nvGrpSpPr>
            <p:cNvPr id="11" name="Group 455"/>
            <p:cNvGrpSpPr/>
            <p:nvPr/>
          </p:nvGrpSpPr>
          <p:grpSpPr>
            <a:xfrm rot="845246">
              <a:off x="565272" y="2201888"/>
              <a:ext cx="1367420" cy="1335742"/>
              <a:chOff x="2680685" y="1700808"/>
              <a:chExt cx="4764365" cy="4883188"/>
            </a:xfrm>
          </p:grpSpPr>
          <p:grpSp>
            <p:nvGrpSpPr>
              <p:cNvPr id="93" name="Group 1172"/>
              <p:cNvGrpSpPr/>
              <p:nvPr/>
            </p:nvGrpSpPr>
            <p:grpSpPr>
              <a:xfrm rot="6754948">
                <a:off x="4950084" y="3917095"/>
                <a:ext cx="3737945" cy="1251986"/>
                <a:chOff x="3849275" y="2103462"/>
                <a:chExt cx="3737945" cy="1251986"/>
              </a:xfrm>
            </p:grpSpPr>
            <p:grpSp>
              <p:nvGrpSpPr>
                <p:cNvPr id="412" name="Group 1091"/>
                <p:cNvGrpSpPr/>
                <p:nvPr/>
              </p:nvGrpSpPr>
              <p:grpSpPr>
                <a:xfrm rot="20180874">
                  <a:off x="4608830" y="2290899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472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83" name="Freeform 48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84" name="Freeform 48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8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73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7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81" name="Freeform 48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82" name="Freeform 48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8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74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7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77" name="Freeform 47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78" name="Freeform 47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7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3" name="Group 1106"/>
                <p:cNvGrpSpPr/>
                <p:nvPr/>
              </p:nvGrpSpPr>
              <p:grpSpPr>
                <a:xfrm>
                  <a:off x="5475399" y="2103462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458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69" name="Freeform 46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70" name="Freeform 46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7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59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6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67" name="Freeform 46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68" name="Freeform 46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6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60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6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63" name="Freeform 46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64" name="Freeform 46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6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4" name="Group 1121"/>
                <p:cNvGrpSpPr/>
                <p:nvPr/>
              </p:nvGrpSpPr>
              <p:grpSpPr>
                <a:xfrm rot="914156">
                  <a:off x="6231752" y="2198555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444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55" name="Freeform 45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56" name="Freeform 45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45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53" name="Freeform 4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54" name="Freeform 4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46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4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49" name="Freeform 44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50" name="Freeform 44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5" name="Group 1136"/>
                <p:cNvGrpSpPr/>
                <p:nvPr/>
              </p:nvGrpSpPr>
              <p:grpSpPr>
                <a:xfrm rot="2182051">
                  <a:off x="6863141" y="250853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430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41" name="Freeform 44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42" name="Freeform 44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31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3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39" name="Freeform 43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40" name="Freeform 43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3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32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3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35" name="Freeform 43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36" name="Freeform 43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6" name="Group 1151"/>
                <p:cNvGrpSpPr/>
                <p:nvPr/>
              </p:nvGrpSpPr>
              <p:grpSpPr>
                <a:xfrm rot="19191330">
                  <a:off x="4240003" y="264349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42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427" name="Freeform 42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28" name="Freeform 42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2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2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42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25" name="Freeform 42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26" name="Freeform 42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2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7" name="Group 978"/>
                <p:cNvGrpSpPr/>
                <p:nvPr/>
              </p:nvGrpSpPr>
              <p:grpSpPr>
                <a:xfrm rot="17275122">
                  <a:off x="4005944" y="2904217"/>
                  <a:ext cx="294562" cy="607899"/>
                  <a:chOff x="3240592" y="531752"/>
                  <a:chExt cx="3286749" cy="5285510"/>
                </a:xfrm>
              </p:grpSpPr>
              <p:sp>
                <p:nvSpPr>
                  <p:cNvPr id="418" name="Freeform 417"/>
                  <p:cNvSpPr/>
                  <p:nvPr/>
                </p:nvSpPr>
                <p:spPr>
                  <a:xfrm rot="11010130">
                    <a:off x="3635896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419" name="Freeform 418"/>
                  <p:cNvSpPr/>
                  <p:nvPr/>
                </p:nvSpPr>
                <p:spPr>
                  <a:xfrm rot="163483">
                    <a:off x="4521408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420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3240592" y="531752"/>
                    <a:ext cx="3286749" cy="195938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  <p:grpSp>
            <p:nvGrpSpPr>
              <p:cNvPr id="94" name="Group 1438"/>
              <p:cNvGrpSpPr/>
              <p:nvPr/>
            </p:nvGrpSpPr>
            <p:grpSpPr>
              <a:xfrm>
                <a:off x="2680685" y="1700808"/>
                <a:ext cx="4627619" cy="4883188"/>
                <a:chOff x="2680685" y="1700808"/>
                <a:chExt cx="4627619" cy="4883188"/>
              </a:xfrm>
            </p:grpSpPr>
            <p:grpSp>
              <p:nvGrpSpPr>
                <p:cNvPr id="95" name="Group 1007"/>
                <p:cNvGrpSpPr/>
                <p:nvPr/>
              </p:nvGrpSpPr>
              <p:grpSpPr>
                <a:xfrm rot="20180874">
                  <a:off x="3818114" y="1934840"/>
                  <a:ext cx="652081" cy="660330"/>
                  <a:chOff x="3275856" y="2420888"/>
                  <a:chExt cx="902622" cy="1002413"/>
                </a:xfrm>
              </p:grpSpPr>
              <p:grpSp>
                <p:nvGrpSpPr>
                  <p:cNvPr id="403" name="Group 978"/>
                  <p:cNvGrpSpPr/>
                  <p:nvPr/>
                </p:nvGrpSpPr>
                <p:grpSpPr>
                  <a:xfrm>
                    <a:off x="3807356" y="2423690"/>
                    <a:ext cx="371122" cy="980564"/>
                    <a:chOff x="3896245" y="546671"/>
                    <a:chExt cx="2449408" cy="5537512"/>
                  </a:xfrm>
                </p:grpSpPr>
                <p:sp>
                  <p:nvSpPr>
                    <p:cNvPr id="409" name="Freeform 408"/>
                    <p:cNvSpPr/>
                    <p:nvPr/>
                  </p:nvSpPr>
                  <p:spPr>
                    <a:xfrm rot="11010130">
                      <a:off x="3896245" y="2110509"/>
                      <a:ext cx="596206" cy="3828427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10" name="Freeform 409"/>
                    <p:cNvSpPr/>
                    <p:nvPr/>
                  </p:nvSpPr>
                  <p:spPr>
                    <a:xfrm rot="163483">
                      <a:off x="5126545" y="2255757"/>
                      <a:ext cx="596206" cy="3828426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1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9388" y="546671"/>
                      <a:ext cx="2376265" cy="160202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04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0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07" name="Freeform 40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08" name="Freeform 40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0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96" name="Group 1008"/>
                <p:cNvGrpSpPr/>
                <p:nvPr/>
              </p:nvGrpSpPr>
              <p:grpSpPr>
                <a:xfrm>
                  <a:off x="4495681" y="1700808"/>
                  <a:ext cx="903326" cy="651073"/>
                  <a:chOff x="2972820" y="2420888"/>
                  <a:chExt cx="1527172" cy="1002413"/>
                </a:xfrm>
              </p:grpSpPr>
              <p:grpSp>
                <p:nvGrpSpPr>
                  <p:cNvPr id="38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00" name="Freeform 39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01" name="Freeform 40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0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90" name="Group 988"/>
                  <p:cNvGrpSpPr/>
                  <p:nvPr/>
                </p:nvGrpSpPr>
                <p:grpSpPr>
                  <a:xfrm>
                    <a:off x="2972820" y="2420888"/>
                    <a:ext cx="511352" cy="1002413"/>
                    <a:chOff x="2324748" y="2807101"/>
                    <a:chExt cx="511352" cy="1002413"/>
                  </a:xfrm>
                </p:grpSpPr>
                <p:grpSp>
                  <p:nvGrpSpPr>
                    <p:cNvPr id="396" name="Group 986"/>
                    <p:cNvGrpSpPr/>
                    <p:nvPr/>
                  </p:nvGrpSpPr>
                  <p:grpSpPr>
                    <a:xfrm>
                      <a:off x="2477543" y="2975671"/>
                      <a:ext cx="317173" cy="833843"/>
                      <a:chOff x="2387399" y="3036969"/>
                      <a:chExt cx="507477" cy="1025450"/>
                    </a:xfrm>
                  </p:grpSpPr>
                  <p:sp>
                    <p:nvSpPr>
                      <p:cNvPr id="398" name="Freeform 397"/>
                      <p:cNvSpPr/>
                      <p:nvPr/>
                    </p:nvSpPr>
                    <p:spPr>
                      <a:xfrm rot="11010130">
                        <a:off x="2387399" y="3036969"/>
                        <a:ext cx="162599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99" name="Freeform 398"/>
                      <p:cNvSpPr/>
                      <p:nvPr/>
                    </p:nvSpPr>
                    <p:spPr>
                      <a:xfrm rot="11052615">
                        <a:off x="2600715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9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748" y="2807101"/>
                      <a:ext cx="511352" cy="35797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9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9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94" name="Freeform 39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95" name="Freeform 39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9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sp>
              <p:nvSpPr>
                <p:cNvPr id="97" name="Oval 96"/>
                <p:cNvSpPr/>
                <p:nvPr/>
              </p:nvSpPr>
              <p:spPr>
                <a:xfrm>
                  <a:off x="2915816" y="1882602"/>
                  <a:ext cx="4392488" cy="442671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3954072" y="2945040"/>
                  <a:ext cx="2304256" cy="2304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CCFF">
                        <a:tint val="66000"/>
                        <a:satMod val="160000"/>
                      </a:srgbClr>
                    </a:gs>
                    <a:gs pos="50000">
                      <a:srgbClr val="00CCFF">
                        <a:tint val="44500"/>
                        <a:satMod val="160000"/>
                      </a:srgbClr>
                    </a:gs>
                    <a:gs pos="100000">
                      <a:srgbClr val="00CC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grpSp>
              <p:nvGrpSpPr>
                <p:cNvPr id="99" name="Group 1025"/>
                <p:cNvGrpSpPr/>
                <p:nvPr/>
              </p:nvGrpSpPr>
              <p:grpSpPr>
                <a:xfrm rot="914156">
                  <a:off x="5431280" y="1795901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37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86" name="Freeform 38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87" name="Freeform 38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8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7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8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84" name="Freeform 38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85" name="Freeform 38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8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7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7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80" name="Freeform 37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81" name="Freeform 38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7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0" name="Group 1040"/>
                <p:cNvGrpSpPr/>
                <p:nvPr/>
              </p:nvGrpSpPr>
              <p:grpSpPr>
                <a:xfrm rot="2182051">
                  <a:off x="6031635" y="2148297"/>
                  <a:ext cx="884235" cy="703143"/>
                  <a:chOff x="3275856" y="2420888"/>
                  <a:chExt cx="1494897" cy="1082580"/>
                </a:xfrm>
              </p:grpSpPr>
              <p:grpSp>
                <p:nvGrpSpPr>
                  <p:cNvPr id="361" name="Group 978"/>
                  <p:cNvGrpSpPr/>
                  <p:nvPr/>
                </p:nvGrpSpPr>
                <p:grpSpPr>
                  <a:xfrm>
                    <a:off x="3708381" y="2421489"/>
                    <a:ext cx="497989" cy="935501"/>
                    <a:chOff x="3242988" y="534241"/>
                    <a:chExt cx="3286721" cy="5283021"/>
                  </a:xfrm>
                </p:grpSpPr>
                <p:sp>
                  <p:nvSpPr>
                    <p:cNvPr id="372" name="Freeform 37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73" name="Freeform 37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7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2988" y="534241"/>
                      <a:ext cx="3286721" cy="195938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6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6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70" name="Freeform 36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71" name="Freeform 37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6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63" name="Group 993"/>
                  <p:cNvGrpSpPr/>
                  <p:nvPr/>
                </p:nvGrpSpPr>
                <p:grpSpPr>
                  <a:xfrm>
                    <a:off x="4272763" y="2443053"/>
                    <a:ext cx="497990" cy="1060415"/>
                    <a:chOff x="2760595" y="2829266"/>
                    <a:chExt cx="497990" cy="1060415"/>
                  </a:xfrm>
                </p:grpSpPr>
                <p:grpSp>
                  <p:nvGrpSpPr>
                    <p:cNvPr id="364" name="Group 986"/>
                    <p:cNvGrpSpPr/>
                    <p:nvPr/>
                  </p:nvGrpSpPr>
                  <p:grpSpPr>
                    <a:xfrm>
                      <a:off x="2765303" y="3079227"/>
                      <a:ext cx="358034" cy="810454"/>
                      <a:chOff x="2847819" y="3164320"/>
                      <a:chExt cx="572856" cy="996686"/>
                    </a:xfrm>
                  </p:grpSpPr>
                  <p:sp>
                    <p:nvSpPr>
                      <p:cNvPr id="366" name="Freeform 365"/>
                      <p:cNvSpPr/>
                      <p:nvPr/>
                    </p:nvSpPr>
                    <p:spPr>
                      <a:xfrm rot="11010130">
                        <a:off x="2847819" y="3220047"/>
                        <a:ext cx="162600" cy="940959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67" name="Freeform 366"/>
                      <p:cNvSpPr/>
                      <p:nvPr/>
                    </p:nvSpPr>
                    <p:spPr>
                      <a:xfrm rot="11052615">
                        <a:off x="3126515" y="3164320"/>
                        <a:ext cx="294160" cy="958771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6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0595" y="2829266"/>
                      <a:ext cx="497990" cy="3469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1" name="Group 1071"/>
                <p:cNvGrpSpPr/>
                <p:nvPr/>
              </p:nvGrpSpPr>
              <p:grpSpPr>
                <a:xfrm rot="19191330">
                  <a:off x="3439531" y="224084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35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358" name="Freeform 35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59" name="Freeform 35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6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5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35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56" name="Freeform 35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57" name="Freeform 35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2" name="Group 1081"/>
                <p:cNvGrpSpPr/>
                <p:nvPr/>
              </p:nvGrpSpPr>
              <p:grpSpPr>
                <a:xfrm rot="18017930">
                  <a:off x="3137945" y="263553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34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349" name="Freeform 34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50" name="Freeform 34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5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4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34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47" name="Freeform 34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48" name="Freeform 34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46" name="Oval 3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3" name="Group 1091"/>
                <p:cNvGrpSpPr/>
                <p:nvPr/>
              </p:nvGrpSpPr>
              <p:grpSpPr>
                <a:xfrm rot="13340717">
                  <a:off x="3238874" y="5302565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32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40" name="Freeform 33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41" name="Freeform 34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4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30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3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38" name="Freeform 33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39" name="Freeform 33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3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3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34" name="Freeform 33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35" name="Freeform 33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3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4" name="Group 1106"/>
                <p:cNvGrpSpPr/>
                <p:nvPr/>
              </p:nvGrpSpPr>
              <p:grpSpPr>
                <a:xfrm rot="14984981">
                  <a:off x="2840486" y="466735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31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26" name="Freeform 32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27" name="Freeform 32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2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1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2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24" name="Freeform 32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25" name="Freeform 32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1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1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20" name="Freeform 31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21" name="Freeform 32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1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5" name="Group 1121"/>
                <p:cNvGrpSpPr/>
                <p:nvPr/>
              </p:nvGrpSpPr>
              <p:grpSpPr>
                <a:xfrm rot="15899137">
                  <a:off x="2644182" y="397897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301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12" name="Freeform 31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13" name="Freeform 31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1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0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10" name="Freeform 3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11" name="Freeform 3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03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0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06" name="Freeform 30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07" name="Freeform 30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0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6" name="Group 1136"/>
                <p:cNvGrpSpPr/>
                <p:nvPr/>
              </p:nvGrpSpPr>
              <p:grpSpPr>
                <a:xfrm rot="17167032">
                  <a:off x="2716465" y="327931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87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98" name="Freeform 29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99" name="Freeform 29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0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8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6" name="Freeform 29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7" name="Freeform 29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9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2" name="Freeform 29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3" name="Freeform 29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7" name="Group 1151"/>
                <p:cNvGrpSpPr/>
                <p:nvPr/>
              </p:nvGrpSpPr>
              <p:grpSpPr>
                <a:xfrm rot="12576311">
                  <a:off x="4042159" y="573195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7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84" name="Freeform 28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5" name="Freeform 28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8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2" name="Freeform 28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3" name="Freeform 28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8" name="Group 1161"/>
                <p:cNvGrpSpPr/>
                <p:nvPr/>
              </p:nvGrpSpPr>
              <p:grpSpPr>
                <a:xfrm rot="11006600">
                  <a:off x="4519088" y="5835309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75" name="Freeform 27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6" name="Freeform 27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7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3" name="Freeform 27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4" name="Freeform 27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9" name="Group 1253"/>
                <p:cNvGrpSpPr/>
                <p:nvPr/>
              </p:nvGrpSpPr>
              <p:grpSpPr>
                <a:xfrm rot="11006600">
                  <a:off x="5023144" y="590731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6" name="Freeform 26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7" name="Freeform 26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4" name="Freeform 26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5" name="Freeform 26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0" name="Group 993"/>
                <p:cNvGrpSpPr/>
                <p:nvPr/>
              </p:nvGrpSpPr>
              <p:grpSpPr>
                <a:xfrm rot="9162566">
                  <a:off x="5529849" y="5748433"/>
                  <a:ext cx="250342" cy="758525"/>
                  <a:chOff x="2627784" y="2807101"/>
                  <a:chExt cx="360040" cy="1002413"/>
                </a:xfrm>
              </p:grpSpPr>
              <p:grpSp>
                <p:nvGrpSpPr>
                  <p:cNvPr id="256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258" name="Freeform 257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9" name="Freeform 258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257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111" name="Group 1268"/>
                <p:cNvGrpSpPr/>
                <p:nvPr/>
              </p:nvGrpSpPr>
              <p:grpSpPr>
                <a:xfrm rot="12353459">
                  <a:off x="5474614" y="243857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4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53" name="Freeform 25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4" name="Freeform 25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4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51" name="Freeform 25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52" name="Freeform 25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5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2" name="Group 1278"/>
                <p:cNvGrpSpPr/>
                <p:nvPr/>
              </p:nvGrpSpPr>
              <p:grpSpPr>
                <a:xfrm rot="13959004">
                  <a:off x="5973640" y="27606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3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44" name="Freeform 24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5" name="Freeform 24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4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2" name="Freeform 24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3" name="Freeform 24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3" name="Group 1288"/>
                <p:cNvGrpSpPr/>
                <p:nvPr/>
              </p:nvGrpSpPr>
              <p:grpSpPr>
                <a:xfrm rot="15410308">
                  <a:off x="6255806" y="332899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2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35" name="Freeform 23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6" name="Freeform 23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3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3" name="Freeform 23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4" name="Freeform 23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4" name="Group 1298"/>
                <p:cNvGrpSpPr/>
                <p:nvPr/>
              </p:nvGrpSpPr>
              <p:grpSpPr>
                <a:xfrm rot="10025607">
                  <a:off x="4299134" y="2360960"/>
                  <a:ext cx="499567" cy="716438"/>
                  <a:chOff x="5526820" y="1011036"/>
                  <a:chExt cx="499567" cy="716438"/>
                </a:xfrm>
              </p:grpSpPr>
              <p:grpSp>
                <p:nvGrpSpPr>
                  <p:cNvPr id="224" name="Group 978"/>
                  <p:cNvGrpSpPr/>
                  <p:nvPr/>
                </p:nvGrpSpPr>
                <p:grpSpPr>
                  <a:xfrm rot="21253503">
                    <a:off x="5728646" y="1011036"/>
                    <a:ext cx="297741" cy="608309"/>
                    <a:chOff x="3240845" y="528201"/>
                    <a:chExt cx="3322203" cy="5289061"/>
                  </a:xfrm>
                </p:grpSpPr>
                <p:sp>
                  <p:nvSpPr>
                    <p:cNvPr id="226" name="Freeform 22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7" name="Freeform 226"/>
                    <p:cNvSpPr/>
                    <p:nvPr/>
                  </p:nvSpPr>
                  <p:spPr>
                    <a:xfrm rot="163483">
                      <a:off x="5293363" y="1897631"/>
                      <a:ext cx="596206" cy="3828425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845" y="528201"/>
                      <a:ext cx="3322203" cy="202157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sp>
                <p:nvSpPr>
                  <p:cNvPr id="225" name="Freeform 224"/>
                  <p:cNvSpPr/>
                  <p:nvPr/>
                </p:nvSpPr>
                <p:spPr>
                  <a:xfrm rot="10663633">
                    <a:off x="5526820" y="1230510"/>
                    <a:ext cx="60112" cy="49696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</p:grpSp>
            <p:grpSp>
              <p:nvGrpSpPr>
                <p:cNvPr id="115" name="Group 1323"/>
                <p:cNvGrpSpPr/>
                <p:nvPr/>
              </p:nvGrpSpPr>
              <p:grpSpPr>
                <a:xfrm>
                  <a:off x="5034192" y="5209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1" name="Freeform 22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2" name="Freeform 22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9" name="Freeform 21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0" name="Freeform 21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6" name="Group 1333"/>
                <p:cNvGrpSpPr/>
                <p:nvPr/>
              </p:nvGrpSpPr>
              <p:grpSpPr>
                <a:xfrm rot="1447878">
                  <a:off x="4253824" y="510044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06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2" name="Freeform 21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3" name="Freeform 21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07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0" name="Freeform 2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1" name="Freeform 2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7" name="Group 1343"/>
                <p:cNvGrpSpPr/>
                <p:nvPr/>
              </p:nvGrpSpPr>
              <p:grpSpPr>
                <a:xfrm rot="4575219">
                  <a:off x="3509286" y="426641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9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03" name="Freeform 20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04" name="Freeform 20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0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9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9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01" name="Freeform 20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02" name="Freeform 20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0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8" name="Group 1353"/>
                <p:cNvGrpSpPr/>
                <p:nvPr/>
              </p:nvGrpSpPr>
              <p:grpSpPr>
                <a:xfrm rot="18371801">
                  <a:off x="6047486" y="4600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8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94" name="Freeform 19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5" name="Freeform 19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9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92" name="Freeform 19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93" name="Freeform 19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9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9" name="Group 1363"/>
                <p:cNvGrpSpPr/>
                <p:nvPr/>
              </p:nvGrpSpPr>
              <p:grpSpPr>
                <a:xfrm rot="7148977">
                  <a:off x="3534540" y="315571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7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85" name="Freeform 18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6" name="Freeform 18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8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3" name="Freeform 18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4" name="Freeform 18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0" name="Group 978"/>
                <p:cNvGrpSpPr/>
                <p:nvPr/>
              </p:nvGrpSpPr>
              <p:grpSpPr>
                <a:xfrm rot="8065244">
                  <a:off x="3939485" y="2783024"/>
                  <a:ext cx="327850" cy="581927"/>
                  <a:chOff x="1791259" y="485634"/>
                  <a:chExt cx="3513376" cy="5268179"/>
                </a:xfrm>
              </p:grpSpPr>
              <p:sp>
                <p:nvSpPr>
                  <p:cNvPr id="176" name="Freeform 175"/>
                  <p:cNvSpPr/>
                  <p:nvPr/>
                </p:nvSpPr>
                <p:spPr>
                  <a:xfrm rot="11010130">
                    <a:off x="1791259" y="1567107"/>
                    <a:ext cx="596206" cy="3828427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77" name="Freeform 176"/>
                  <p:cNvSpPr/>
                  <p:nvPr/>
                </p:nvSpPr>
                <p:spPr>
                  <a:xfrm rot="163483">
                    <a:off x="3678962" y="1925389"/>
                    <a:ext cx="596201" cy="382842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7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1982448" y="485634"/>
                    <a:ext cx="3322187" cy="202157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121" name="Group 1383"/>
                <p:cNvGrpSpPr/>
                <p:nvPr/>
              </p:nvGrpSpPr>
              <p:grpSpPr>
                <a:xfrm rot="17308557">
                  <a:off x="6310782" y="3994491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73" name="Freeform 17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4" name="Freeform 17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1" name="Freeform 17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2" name="Freeform 17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2" name="Group 1393"/>
                <p:cNvGrpSpPr/>
                <p:nvPr/>
              </p:nvGrpSpPr>
              <p:grpSpPr>
                <a:xfrm rot="19872963">
                  <a:off x="5608630" y="501485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5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4" name="Freeform 16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5" name="Freeform 16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2" name="Freeform 16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3" name="Freeform 16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3" name="Group 1403"/>
                <p:cNvGrpSpPr/>
                <p:nvPr/>
              </p:nvGrpSpPr>
              <p:grpSpPr>
                <a:xfrm rot="2990715">
                  <a:off x="3811910" y="47628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4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55" name="Freeform 15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6" name="Freeform 15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53" name="Freeform 1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54" name="Freeform 1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4" name="Group 1413"/>
                <p:cNvGrpSpPr/>
                <p:nvPr/>
              </p:nvGrpSpPr>
              <p:grpSpPr>
                <a:xfrm rot="5400000">
                  <a:off x="3444197" y="3743995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4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46" name="Freeform 14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47" name="Freeform 14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4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4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44" name="Freeform 14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45" name="Freeform 14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5" name="Group 1423"/>
                <p:cNvGrpSpPr/>
                <p:nvPr/>
              </p:nvGrpSpPr>
              <p:grpSpPr>
                <a:xfrm rot="11181060">
                  <a:off x="4747967" y="2291811"/>
                  <a:ext cx="652010" cy="689201"/>
                  <a:chOff x="5476696" y="1003092"/>
                  <a:chExt cx="652010" cy="689201"/>
                </a:xfrm>
              </p:grpSpPr>
              <p:grpSp>
                <p:nvGrpSpPr>
                  <p:cNvPr id="131" name="Group 978"/>
                  <p:cNvGrpSpPr/>
                  <p:nvPr/>
                </p:nvGrpSpPr>
                <p:grpSpPr>
                  <a:xfrm rot="21253503">
                    <a:off x="5764641" y="1003092"/>
                    <a:ext cx="364065" cy="628898"/>
                    <a:chOff x="3635896" y="519522"/>
                    <a:chExt cx="4062252" cy="5468094"/>
                  </a:xfrm>
                </p:grpSpPr>
                <p:sp>
                  <p:nvSpPr>
                    <p:cNvPr id="137" name="Freeform 13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38" name="Freeform 137"/>
                    <p:cNvSpPr/>
                    <p:nvPr/>
                  </p:nvSpPr>
                  <p:spPr>
                    <a:xfrm rot="163483">
                      <a:off x="6219504" y="2159184"/>
                      <a:ext cx="596198" cy="382843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3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24714" y="519522"/>
                      <a:ext cx="3173434" cy="23216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3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3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35" name="Freeform 13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36" name="Freeform 13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6" name="Group 993"/>
                <p:cNvGrpSpPr/>
                <p:nvPr/>
              </p:nvGrpSpPr>
              <p:grpSpPr>
                <a:xfrm rot="814616">
                  <a:off x="4726642" y="5214296"/>
                  <a:ext cx="208973" cy="758525"/>
                  <a:chOff x="2627784" y="2807101"/>
                  <a:chExt cx="360040" cy="1002413"/>
                </a:xfrm>
              </p:grpSpPr>
              <p:grpSp>
                <p:nvGrpSpPr>
                  <p:cNvPr id="127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129" name="Freeform 128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30" name="Freeform 129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12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</p:grpSp>
        <p:grpSp>
          <p:nvGrpSpPr>
            <p:cNvPr id="12" name="Group 11"/>
            <p:cNvGrpSpPr/>
            <p:nvPr/>
          </p:nvGrpSpPr>
          <p:grpSpPr>
            <a:xfrm>
              <a:off x="543180" y="3426246"/>
              <a:ext cx="852359" cy="2038597"/>
              <a:chOff x="763169" y="3646776"/>
              <a:chExt cx="1187450" cy="2840038"/>
            </a:xfrm>
          </p:grpSpPr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763169" y="5996276"/>
                <a:ext cx="1033463" cy="490538"/>
                <a:chOff x="564" y="3481"/>
                <a:chExt cx="498" cy="239"/>
              </a:xfrm>
              <a:effectLst>
                <a:reflection blurRad="6350" stA="52000" endA="300" endPos="35000" dir="5400000" sy="-100000" algn="bl" rotWithShape="0"/>
              </a:effectLst>
            </p:grpSpPr>
            <p:sp>
              <p:nvSpPr>
                <p:cNvPr id="90" name="AutoShape 35"/>
                <p:cNvSpPr>
                  <a:spLocks noChangeArrowheads="1"/>
                </p:cNvSpPr>
                <p:nvPr/>
              </p:nvSpPr>
              <p:spPr bwMode="auto">
                <a:xfrm rot="115462">
                  <a:off x="564" y="3481"/>
                  <a:ext cx="498" cy="239"/>
                </a:xfrm>
                <a:prstGeom prst="cloudCallout">
                  <a:avLst>
                    <a:gd name="adj1" fmla="val -47861"/>
                    <a:gd name="adj2" fmla="val -31009"/>
                  </a:avLst>
                </a:prstGeom>
                <a:solidFill>
                  <a:srgbClr val="FF0000">
                    <a:alpha val="97000"/>
                  </a:srgb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91" name="AutoShape 36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652" y="3497"/>
                  <a:ext cx="72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92" name="AutoShape 37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877" y="3485"/>
                  <a:ext cx="71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1144361" y="3646776"/>
                <a:ext cx="806258" cy="2531222"/>
                <a:chOff x="1144361" y="3646776"/>
                <a:chExt cx="806258" cy="2531222"/>
              </a:xfrm>
            </p:grpSpPr>
            <p:grpSp>
              <p:nvGrpSpPr>
                <p:cNvPr id="15" name="Group 1355"/>
                <p:cNvGrpSpPr/>
                <p:nvPr/>
              </p:nvGrpSpPr>
              <p:grpSpPr>
                <a:xfrm rot="495163">
                  <a:off x="1144361" y="3942495"/>
                  <a:ext cx="679917" cy="2235503"/>
                  <a:chOff x="6790742" y="4119142"/>
                  <a:chExt cx="524154" cy="2162446"/>
                </a:xfrm>
              </p:grpSpPr>
              <p:grpSp>
                <p:nvGrpSpPr>
                  <p:cNvPr id="17" name="16 - Ομάδα"/>
                  <p:cNvGrpSpPr>
                    <a:grpSpLocks/>
                  </p:cNvGrpSpPr>
                  <p:nvPr/>
                </p:nvGrpSpPr>
                <p:grpSpPr bwMode="auto">
                  <a:xfrm rot="252446">
                    <a:off x="6932499" y="4119142"/>
                    <a:ext cx="382397" cy="1961570"/>
                    <a:chOff x="661962" y="4714884"/>
                    <a:chExt cx="406721" cy="1716221"/>
                  </a:xfrm>
                </p:grpSpPr>
                <p:sp>
                  <p:nvSpPr>
                    <p:cNvPr id="21" name="17 - Έλλειψη"/>
                    <p:cNvSpPr/>
                    <p:nvPr/>
                  </p:nvSpPr>
                  <p:spPr>
                    <a:xfrm>
                      <a:off x="968670" y="62953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2" name="18 - Έλλειψη"/>
                    <p:cNvSpPr/>
                    <p:nvPr/>
                  </p:nvSpPr>
                  <p:spPr>
                    <a:xfrm>
                      <a:off x="921997" y="62666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3" name="19 - Έλλειψη"/>
                    <p:cNvSpPr/>
                    <p:nvPr/>
                  </p:nvSpPr>
                  <p:spPr>
                    <a:xfrm>
                      <a:off x="828563" y="573834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4" name="20 - Έλλειψη"/>
                    <p:cNvSpPr/>
                    <p:nvPr/>
                  </p:nvSpPr>
                  <p:spPr>
                    <a:xfrm>
                      <a:off x="661962" y="635309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5" name="21 - Έλλειψη"/>
                    <p:cNvSpPr/>
                    <p:nvPr/>
                  </p:nvSpPr>
                  <p:spPr>
                    <a:xfrm>
                      <a:off x="681962" y="629775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6" name="22 - Έλλειψη"/>
                    <p:cNvSpPr/>
                    <p:nvPr/>
                  </p:nvSpPr>
                  <p:spPr>
                    <a:xfrm>
                      <a:off x="721971" y="623840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7" name="23 - Έλλειψη"/>
                    <p:cNvSpPr/>
                    <p:nvPr/>
                  </p:nvSpPr>
                  <p:spPr>
                    <a:xfrm>
                      <a:off x="768637" y="61850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8" name="24 - Έλλειψη"/>
                    <p:cNvSpPr/>
                    <p:nvPr/>
                  </p:nvSpPr>
                  <p:spPr>
                    <a:xfrm>
                      <a:off x="825313" y="613839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29" name="25 - Ευθεία γραμμή σύνδεσης"/>
                    <p:cNvCxnSpPr/>
                    <p:nvPr/>
                  </p:nvCxnSpPr>
                  <p:spPr>
                    <a:xfrm>
                      <a:off x="691583" y="5519104"/>
                      <a:ext cx="16501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26 - Έλλειψη"/>
                    <p:cNvSpPr/>
                    <p:nvPr/>
                  </p:nvSpPr>
                  <p:spPr>
                    <a:xfrm>
                      <a:off x="868652" y="607974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1" name="27 - Έλλειψη"/>
                    <p:cNvSpPr/>
                    <p:nvPr/>
                  </p:nvSpPr>
                  <p:spPr>
                    <a:xfrm>
                      <a:off x="858664" y="568904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2" name="28 - Έλλειψη"/>
                    <p:cNvSpPr/>
                    <p:nvPr/>
                  </p:nvSpPr>
                  <p:spPr>
                    <a:xfrm>
                      <a:off x="902007" y="56337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3" name="29 - Έλλειψη"/>
                    <p:cNvSpPr/>
                    <p:nvPr/>
                  </p:nvSpPr>
                  <p:spPr>
                    <a:xfrm>
                      <a:off x="878654" y="55783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4" name="30 - Έλλειψη"/>
                    <p:cNvSpPr/>
                    <p:nvPr/>
                  </p:nvSpPr>
                  <p:spPr>
                    <a:xfrm>
                      <a:off x="821979" y="528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5" name="31 - Έλλειψη"/>
                    <p:cNvSpPr/>
                    <p:nvPr/>
                  </p:nvSpPr>
                  <p:spPr>
                    <a:xfrm>
                      <a:off x="868652" y="524161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6" name="32 - Έλλειψη"/>
                    <p:cNvSpPr/>
                    <p:nvPr/>
                  </p:nvSpPr>
                  <p:spPr>
                    <a:xfrm>
                      <a:off x="891986" y="518493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7" name="33 - Έλλειψη"/>
                    <p:cNvSpPr/>
                    <p:nvPr/>
                  </p:nvSpPr>
                  <p:spPr>
                    <a:xfrm>
                      <a:off x="851981" y="512826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8" name="35 - Έλλειψη"/>
                    <p:cNvSpPr/>
                    <p:nvPr/>
                  </p:nvSpPr>
                  <p:spPr>
                    <a:xfrm>
                      <a:off x="867164" y="477176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9" name="36 - Έλλειψη"/>
                    <p:cNvSpPr/>
                    <p:nvPr/>
                  </p:nvSpPr>
                  <p:spPr>
                    <a:xfrm>
                      <a:off x="908661" y="471488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40" name="37 - Έλλειψη"/>
                    <p:cNvSpPr/>
                    <p:nvPr/>
                  </p:nvSpPr>
                  <p:spPr>
                    <a:xfrm>
                      <a:off x="868567" y="62337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1" name="38 - Έλλειψη"/>
                    <p:cNvSpPr/>
                    <p:nvPr/>
                  </p:nvSpPr>
                  <p:spPr>
                    <a:xfrm>
                      <a:off x="801152" y="619833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2" name="39 - Έλλειψη"/>
                    <p:cNvSpPr/>
                    <p:nvPr/>
                  </p:nvSpPr>
                  <p:spPr>
                    <a:xfrm>
                      <a:off x="729252" y="61538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3" name="40 - Έλλειψη"/>
                    <p:cNvSpPr/>
                    <p:nvPr/>
                  </p:nvSpPr>
                  <p:spPr>
                    <a:xfrm>
                      <a:off x="708183" y="60976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4" name="41 - Έλλειψη"/>
                    <p:cNvSpPr/>
                    <p:nvPr/>
                  </p:nvSpPr>
                  <p:spPr>
                    <a:xfrm>
                      <a:off x="734856" y="60422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5" name="42 - Έλλειψη"/>
                    <p:cNvSpPr/>
                    <p:nvPr/>
                  </p:nvSpPr>
                  <p:spPr>
                    <a:xfrm>
                      <a:off x="771893" y="59930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6" name="43 - Έλλειψη"/>
                    <p:cNvSpPr/>
                    <p:nvPr/>
                  </p:nvSpPr>
                  <p:spPr>
                    <a:xfrm>
                      <a:off x="815236" y="59377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7" name="44 - Έλλειψη"/>
                    <p:cNvSpPr/>
                    <p:nvPr/>
                  </p:nvSpPr>
                  <p:spPr>
                    <a:xfrm>
                      <a:off x="858579" y="58824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8" name="45 - Έλλειψη"/>
                    <p:cNvSpPr/>
                    <p:nvPr/>
                  </p:nvSpPr>
                  <p:spPr>
                    <a:xfrm>
                      <a:off x="901923" y="58270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9" name="46 - Έλλειψη"/>
                    <p:cNvSpPr/>
                    <p:nvPr/>
                  </p:nvSpPr>
                  <p:spPr>
                    <a:xfrm>
                      <a:off x="821895" y="54783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0" name="47 - Έλλειψη"/>
                    <p:cNvSpPr/>
                    <p:nvPr/>
                  </p:nvSpPr>
                  <p:spPr>
                    <a:xfrm>
                      <a:off x="868567" y="543497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1" name="48 - Έλλειψη"/>
                    <p:cNvSpPr/>
                    <p:nvPr/>
                  </p:nvSpPr>
                  <p:spPr>
                    <a:xfrm>
                      <a:off x="891901" y="537829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2" name="49 - Έλλειψη"/>
                    <p:cNvSpPr/>
                    <p:nvPr/>
                  </p:nvSpPr>
                  <p:spPr>
                    <a:xfrm>
                      <a:off x="836932" y="601337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3" name="50 - Έλλειψη"/>
                    <p:cNvSpPr/>
                    <p:nvPr/>
                  </p:nvSpPr>
                  <p:spPr>
                    <a:xfrm>
                      <a:off x="778641" y="5965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" name="51 - Έλλειψη"/>
                    <p:cNvSpPr/>
                    <p:nvPr/>
                  </p:nvSpPr>
                  <p:spPr>
                    <a:xfrm>
                      <a:off x="723697" y="59218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" name="52 - Έλλειψη"/>
                    <p:cNvSpPr/>
                    <p:nvPr/>
                  </p:nvSpPr>
                  <p:spPr>
                    <a:xfrm>
                      <a:off x="723335" y="58470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" name="53 - Έλλειψη"/>
                    <p:cNvSpPr/>
                    <p:nvPr/>
                  </p:nvSpPr>
                  <p:spPr>
                    <a:xfrm>
                      <a:off x="755811" y="57926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7" name="54 - Έλλειψη"/>
                    <p:cNvSpPr/>
                    <p:nvPr/>
                  </p:nvSpPr>
                  <p:spPr>
                    <a:xfrm>
                      <a:off x="815321" y="574438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8" name="55 - Έλλειψη"/>
                    <p:cNvSpPr/>
                    <p:nvPr/>
                  </p:nvSpPr>
                  <p:spPr>
                    <a:xfrm>
                      <a:off x="878569" y="5771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9" name="56 - Έλλειψη"/>
                    <p:cNvSpPr/>
                    <p:nvPr/>
                  </p:nvSpPr>
                  <p:spPr>
                    <a:xfrm>
                      <a:off x="808658" y="573189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0" name="57 - Έλλειψη"/>
                    <p:cNvSpPr/>
                    <p:nvPr/>
                  </p:nvSpPr>
                  <p:spPr>
                    <a:xfrm>
                      <a:off x="751883" y="57016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1" name="58 - Έλλειψη"/>
                    <p:cNvSpPr/>
                    <p:nvPr/>
                  </p:nvSpPr>
                  <p:spPr>
                    <a:xfrm>
                      <a:off x="701877" y="56716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2" name="59 - Έλλειψη"/>
                    <p:cNvSpPr/>
                    <p:nvPr/>
                  </p:nvSpPr>
                  <p:spPr>
                    <a:xfrm>
                      <a:off x="681877" y="561832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3" name="60 - Έλλειψη"/>
                    <p:cNvSpPr/>
                    <p:nvPr/>
                  </p:nvSpPr>
                  <p:spPr>
                    <a:xfrm>
                      <a:off x="728550" y="556498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64" name="61 - Έλλειψη"/>
                    <p:cNvSpPr/>
                    <p:nvPr/>
                  </p:nvSpPr>
                  <p:spPr>
                    <a:xfrm>
                      <a:off x="828647" y="55449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5" name="62 - Έλλειψη"/>
                    <p:cNvSpPr/>
                    <p:nvPr/>
                  </p:nvSpPr>
                  <p:spPr>
                    <a:xfrm>
                      <a:off x="765304" y="551164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6" name="63 - Έλλειψη"/>
                    <p:cNvSpPr/>
                    <p:nvPr/>
                  </p:nvSpPr>
                  <p:spPr>
                    <a:xfrm>
                      <a:off x="701961" y="547831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7" name="64 - Έλλειψη"/>
                    <p:cNvSpPr/>
                    <p:nvPr/>
                  </p:nvSpPr>
                  <p:spPr>
                    <a:xfrm>
                      <a:off x="688630" y="541830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8" name="65 - Έλλειψη"/>
                    <p:cNvSpPr/>
                    <p:nvPr/>
                  </p:nvSpPr>
                  <p:spPr>
                    <a:xfrm>
                      <a:off x="728634" y="53716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69" name="66 - Έλλειψη"/>
                    <p:cNvSpPr/>
                    <p:nvPr/>
                  </p:nvSpPr>
                  <p:spPr>
                    <a:xfrm>
                      <a:off x="775307" y="53282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0" name="67 - Έλλειψη"/>
                    <p:cNvSpPr/>
                    <p:nvPr/>
                  </p:nvSpPr>
                  <p:spPr>
                    <a:xfrm>
                      <a:off x="851897" y="532162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1" name="68 - Έλλειψη"/>
                    <p:cNvSpPr/>
                    <p:nvPr/>
                  </p:nvSpPr>
                  <p:spPr>
                    <a:xfrm>
                      <a:off x="795222" y="528828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2" name="69 - Έλλειψη"/>
                    <p:cNvSpPr/>
                    <p:nvPr/>
                  </p:nvSpPr>
                  <p:spPr>
                    <a:xfrm>
                      <a:off x="738547" y="525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3" name="70 - Έλλειψη"/>
                    <p:cNvSpPr/>
                    <p:nvPr/>
                  </p:nvSpPr>
                  <p:spPr>
                    <a:xfrm>
                      <a:off x="701877" y="521161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4" name="71 - Έλλειψη"/>
                    <p:cNvSpPr/>
                    <p:nvPr/>
                  </p:nvSpPr>
                  <p:spPr>
                    <a:xfrm>
                      <a:off x="705211" y="51682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5" name="72 - Έλλειψη"/>
                    <p:cNvSpPr/>
                    <p:nvPr/>
                  </p:nvSpPr>
                  <p:spPr>
                    <a:xfrm>
                      <a:off x="735218" y="51249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6" name="73 - Έλλειψη"/>
                    <p:cNvSpPr/>
                    <p:nvPr/>
                  </p:nvSpPr>
                  <p:spPr>
                    <a:xfrm>
                      <a:off x="775312" y="508025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7" name="74 - Έλλειψη"/>
                    <p:cNvSpPr/>
                    <p:nvPr/>
                  </p:nvSpPr>
                  <p:spPr>
                    <a:xfrm>
                      <a:off x="815236" y="50382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8" name="75 - Έλλειψη"/>
                    <p:cNvSpPr/>
                    <p:nvPr/>
                  </p:nvSpPr>
                  <p:spPr>
                    <a:xfrm>
                      <a:off x="855245" y="499492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9" name="76 - Έλλειψη"/>
                    <p:cNvSpPr/>
                    <p:nvPr/>
                  </p:nvSpPr>
                  <p:spPr>
                    <a:xfrm>
                      <a:off x="895255" y="49515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0" name="77 - Έλλειψη"/>
                    <p:cNvSpPr/>
                    <p:nvPr/>
                  </p:nvSpPr>
                  <p:spPr>
                    <a:xfrm>
                      <a:off x="908576" y="490824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1" name="78 - Έλλειψη"/>
                    <p:cNvSpPr/>
                    <p:nvPr/>
                  </p:nvSpPr>
                  <p:spPr>
                    <a:xfrm>
                      <a:off x="795306" y="509492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2" name="79 - Έλλειψη"/>
                    <p:cNvSpPr/>
                    <p:nvPr/>
                  </p:nvSpPr>
                  <p:spPr>
                    <a:xfrm>
                      <a:off x="738632" y="50615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3" name="80 - Έλλειψη"/>
                    <p:cNvSpPr/>
                    <p:nvPr/>
                  </p:nvSpPr>
                  <p:spPr>
                    <a:xfrm>
                      <a:off x="701961" y="50182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4" name="81 - Έλλειψη"/>
                    <p:cNvSpPr/>
                    <p:nvPr/>
                  </p:nvSpPr>
                  <p:spPr>
                    <a:xfrm>
                      <a:off x="705296" y="497491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5" name="82 - Έλλειψη"/>
                    <p:cNvSpPr/>
                    <p:nvPr/>
                  </p:nvSpPr>
                  <p:spPr>
                    <a:xfrm>
                      <a:off x="714573" y="491928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6" name="84 - Έλλειψη"/>
                    <p:cNvSpPr/>
                    <p:nvPr/>
                  </p:nvSpPr>
                  <p:spPr>
                    <a:xfrm>
                      <a:off x="756699" y="486090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7" name="85 - Έλλειψη"/>
                    <p:cNvSpPr/>
                    <p:nvPr/>
                  </p:nvSpPr>
                  <p:spPr>
                    <a:xfrm>
                      <a:off x="881889" y="486490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8" name="86 - Έλλειψη"/>
                    <p:cNvSpPr/>
                    <p:nvPr/>
                  </p:nvSpPr>
                  <p:spPr>
                    <a:xfrm>
                      <a:off x="825194" y="48215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9" name="87 - Έλλειψη"/>
                    <p:cNvSpPr/>
                    <p:nvPr/>
                  </p:nvSpPr>
                  <p:spPr>
                    <a:xfrm>
                      <a:off x="768500" y="47782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</p:grpSp>
              <p:grpSp>
                <p:nvGrpSpPr>
                  <p:cNvPr id="18" name="Group 1293"/>
                  <p:cNvGrpSpPr>
                    <a:grpSpLocks/>
                  </p:cNvGrpSpPr>
                  <p:nvPr/>
                </p:nvGrpSpPr>
                <p:grpSpPr bwMode="auto">
                  <a:xfrm rot="20855256">
                    <a:off x="6790742" y="6036669"/>
                    <a:ext cx="84433" cy="244919"/>
                    <a:chOff x="7775476" y="3516255"/>
                    <a:chExt cx="92887" cy="298667"/>
                  </a:xfrm>
                </p:grpSpPr>
                <p:sp>
                  <p:nvSpPr>
                    <p:cNvPr id="19" name="222 - Έλλειψη"/>
                    <p:cNvSpPr>
                      <a:spLocks noChangeAspect="1"/>
                    </p:cNvSpPr>
                    <p:nvPr/>
                  </p:nvSpPr>
                  <p:spPr bwMode="auto">
                    <a:xfrm rot="997190">
                      <a:off x="7775476" y="3706914"/>
                      <a:ext cx="73554" cy="108008"/>
                    </a:xfrm>
                    <a:prstGeom prst="ellipse">
                      <a:avLst/>
                    </a:prstGeom>
                    <a:solidFill>
                      <a:srgbClr val="111111"/>
                    </a:solidFill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20" name="221 - Ευθεία γραμμή σύνδεσης"/>
                    <p:cNvCxnSpPr/>
                    <p:nvPr/>
                  </p:nvCxnSpPr>
                  <p:spPr bwMode="auto">
                    <a:xfrm rot="1521522" flipH="1">
                      <a:off x="7861714" y="3516255"/>
                      <a:ext cx="6649" cy="203268"/>
                    </a:xfrm>
                    <a:prstGeom prst="line">
                      <a:avLst/>
                    </a:prstGeom>
                    <a:solidFill>
                      <a:srgbClr val="00CCFF"/>
                    </a:solidFill>
                    <a:ln w="19050">
                      <a:solidFill>
                        <a:srgbClr val="111111"/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/>
                <p:cNvSpPr/>
                <p:nvPr/>
              </p:nvSpPr>
              <p:spPr>
                <a:xfrm>
                  <a:off x="1874419" y="3646776"/>
                  <a:ext cx="762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</p:grpSp>
      </p:grpSp>
      <p:sp>
        <p:nvSpPr>
          <p:cNvPr id="487" name="TextBox 486"/>
          <p:cNvSpPr txBox="1"/>
          <p:nvPr/>
        </p:nvSpPr>
        <p:spPr>
          <a:xfrm>
            <a:off x="340625" y="6021034"/>
            <a:ext cx="8662219" cy="52322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 “Gel” Phase of lipids is more dissipative  </a:t>
            </a:r>
            <a:endParaRPr lang="en-US" sz="2800" b="1" dirty="0"/>
          </a:p>
        </p:txBody>
      </p:sp>
      <p:sp>
        <p:nvSpPr>
          <p:cNvPr id="488" name="TextBox 487"/>
          <p:cNvSpPr txBox="1"/>
          <p:nvPr/>
        </p:nvSpPr>
        <p:spPr>
          <a:xfrm>
            <a:off x="2037479" y="3870294"/>
            <a:ext cx="4815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8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(M12-M24): “Pure” Particles</a:t>
            </a:r>
          </a:p>
        </p:txBody>
      </p:sp>
      <p:sp>
        <p:nvSpPr>
          <p:cNvPr id="489" name="TextBox 488"/>
          <p:cNvSpPr txBox="1"/>
          <p:nvPr/>
        </p:nvSpPr>
        <p:spPr>
          <a:xfrm>
            <a:off x="2037479" y="3031806"/>
            <a:ext cx="681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(M1-M12</a:t>
            </a:r>
            <a:r>
              <a:rPr lang="en-US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): “Mixed” Particles 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(DOPC:DPPC)</a:t>
            </a:r>
            <a:endParaRPr lang="en-US" sz="28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0" name="TextBox 489"/>
          <p:cNvSpPr txBox="1"/>
          <p:nvPr/>
        </p:nvSpPr>
        <p:spPr>
          <a:xfrm>
            <a:off x="2037479" y="4742530"/>
            <a:ext cx="5208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r>
              <a:rPr lang="en-US" sz="28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(M12-M24): vs Temperature</a:t>
            </a:r>
          </a:p>
        </p:txBody>
      </p:sp>
      <p:grpSp>
        <p:nvGrpSpPr>
          <p:cNvPr id="491" name="Group 490"/>
          <p:cNvGrpSpPr/>
          <p:nvPr/>
        </p:nvGrpSpPr>
        <p:grpSpPr>
          <a:xfrm>
            <a:off x="3579836" y="203437"/>
            <a:ext cx="3475079" cy="2613557"/>
            <a:chOff x="3941577" y="3071285"/>
            <a:chExt cx="3475079" cy="2613557"/>
          </a:xfrm>
        </p:grpSpPr>
        <p:sp>
          <p:nvSpPr>
            <p:cNvPr id="492" name="TextBox 491"/>
            <p:cNvSpPr txBox="1"/>
            <p:nvPr/>
          </p:nvSpPr>
          <p:spPr>
            <a:xfrm>
              <a:off x="5943098" y="3071285"/>
              <a:ext cx="12191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“</a:t>
              </a:r>
              <a:r>
                <a:rPr lang="en-US" sz="2000" i="1" dirty="0" smtClean="0">
                  <a:latin typeface="Arial" pitchFamily="34" charset="0"/>
                  <a:cs typeface="Arial" pitchFamily="34" charset="0"/>
                </a:rPr>
                <a:t>Liquid</a:t>
              </a: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”</a:t>
              </a:r>
            </a:p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phase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3" name="TextBox 492"/>
            <p:cNvSpPr txBox="1"/>
            <p:nvPr/>
          </p:nvSpPr>
          <p:spPr>
            <a:xfrm>
              <a:off x="4266697" y="3071285"/>
              <a:ext cx="1066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 </a:t>
              </a:r>
              <a:r>
                <a:rPr lang="en-US" dirty="0" smtClean="0"/>
                <a:t>“</a:t>
              </a:r>
              <a:r>
                <a:rPr lang="en-US" sz="2000" i="1" dirty="0" smtClean="0">
                  <a:latin typeface="Arial" pitchFamily="34" charset="0"/>
                  <a:cs typeface="Arial" pitchFamily="34" charset="0"/>
                </a:rPr>
                <a:t>Gel”</a:t>
              </a:r>
            </a:p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phase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94" name="Group 493"/>
            <p:cNvGrpSpPr/>
            <p:nvPr/>
          </p:nvGrpSpPr>
          <p:grpSpPr>
            <a:xfrm>
              <a:off x="4266697" y="3833285"/>
              <a:ext cx="2880000" cy="1198339"/>
              <a:chOff x="5791200" y="4648200"/>
              <a:chExt cx="2880000" cy="1198339"/>
            </a:xfrm>
          </p:grpSpPr>
          <p:pic>
            <p:nvPicPr>
              <p:cNvPr id="497" name="Picture 49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01" b="23484"/>
              <a:stretch/>
            </p:blipFill>
            <p:spPr>
              <a:xfrm rot="10800000">
                <a:off x="5791200" y="4648200"/>
                <a:ext cx="2880000" cy="1198339"/>
              </a:xfrm>
              <a:prstGeom prst="rect">
                <a:avLst/>
              </a:prstGeom>
            </p:spPr>
          </p:pic>
          <p:sp>
            <p:nvSpPr>
              <p:cNvPr id="498" name="Rectangle 497"/>
              <p:cNvSpPr/>
              <p:nvPr/>
            </p:nvSpPr>
            <p:spPr>
              <a:xfrm>
                <a:off x="6781800" y="5029200"/>
                <a:ext cx="609600" cy="381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499" name="Left-Right Arrow 498"/>
              <p:cNvSpPr/>
              <p:nvPr/>
            </p:nvSpPr>
            <p:spPr>
              <a:xfrm>
                <a:off x="6781800" y="5105400"/>
                <a:ext cx="685800" cy="228600"/>
              </a:xfrm>
              <a:prstGeom prst="left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sp>
          <p:nvSpPr>
            <p:cNvPr id="495" name="TextBox 494"/>
            <p:cNvSpPr txBox="1"/>
            <p:nvPr/>
          </p:nvSpPr>
          <p:spPr>
            <a:xfrm>
              <a:off x="3941577" y="5284732"/>
              <a:ext cx="1468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 </a:t>
              </a:r>
              <a:r>
                <a:rPr lang="en-US" sz="2000" dirty="0" smtClean="0"/>
                <a:t>Rigid/Solid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6" name="TextBox 495"/>
            <p:cNvSpPr txBox="1"/>
            <p:nvPr/>
          </p:nvSpPr>
          <p:spPr>
            <a:xfrm>
              <a:off x="5704337" y="5284732"/>
              <a:ext cx="1712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Soft/Fluid</a:t>
              </a: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00" name="TextBox 499"/>
          <p:cNvSpPr txBox="1"/>
          <p:nvPr/>
        </p:nvSpPr>
        <p:spPr>
          <a:xfrm>
            <a:off x="204944" y="83369"/>
            <a:ext cx="1951175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8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3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pic>
        <p:nvPicPr>
          <p:cNvPr id="500" name="Picture 4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00" y="-141014"/>
            <a:ext cx="5877053" cy="4499238"/>
          </a:xfrm>
          <a:prstGeom prst="rect">
            <a:avLst/>
          </a:prstGeom>
        </p:spPr>
      </p:pic>
      <p:pic>
        <p:nvPicPr>
          <p:cNvPr id="501" name="Picture 5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" y="2125016"/>
            <a:ext cx="1981372" cy="3645724"/>
          </a:xfrm>
          <a:prstGeom prst="rect">
            <a:avLst/>
          </a:prstGeom>
        </p:spPr>
      </p:pic>
      <p:sp>
        <p:nvSpPr>
          <p:cNvPr id="503" name="TextBox 502"/>
          <p:cNvSpPr txBox="1"/>
          <p:nvPr/>
        </p:nvSpPr>
        <p:spPr>
          <a:xfrm>
            <a:off x="-223520" y="1118652"/>
            <a:ext cx="2801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Membrane </a:t>
            </a:r>
          </a:p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Thickness</a:t>
            </a:r>
          </a:p>
        </p:txBody>
      </p:sp>
      <p:sp>
        <p:nvSpPr>
          <p:cNvPr id="504" name="Rectangle 503"/>
          <p:cNvSpPr/>
          <p:nvPr/>
        </p:nvSpPr>
        <p:spPr>
          <a:xfrm>
            <a:off x="6996949" y="5515258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DMPC</a:t>
            </a:r>
            <a:endParaRPr lang="en-US" dirty="0" smtClean="0">
              <a:solidFill>
                <a:srgbClr val="FF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05" name="Rectangle 504"/>
          <p:cNvSpPr/>
          <p:nvPr/>
        </p:nvSpPr>
        <p:spPr>
          <a:xfrm>
            <a:off x="6928323" y="6219756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POPC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3.9 nm*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506" name="Rectangle 505"/>
          <p:cNvSpPr/>
          <p:nvPr/>
        </p:nvSpPr>
        <p:spPr>
          <a:xfrm>
            <a:off x="6989879" y="4780729"/>
            <a:ext cx="18229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DLPC 3.2 nm*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07" name="Picture 5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71" y="5409313"/>
            <a:ext cx="2985362" cy="612000"/>
          </a:xfrm>
          <a:prstGeom prst="rect">
            <a:avLst/>
          </a:prstGeom>
        </p:spPr>
      </p:pic>
      <p:pic>
        <p:nvPicPr>
          <p:cNvPr id="508" name="Picture 5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834" y="4674784"/>
            <a:ext cx="2740299" cy="612000"/>
          </a:xfrm>
          <a:prstGeom prst="rect">
            <a:avLst/>
          </a:prstGeom>
        </p:spPr>
      </p:pic>
      <p:pic>
        <p:nvPicPr>
          <p:cNvPr id="509" name="Picture 50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60" y="6113811"/>
            <a:ext cx="3278573" cy="612000"/>
          </a:xfrm>
          <a:prstGeom prst="rect">
            <a:avLst/>
          </a:prstGeom>
        </p:spPr>
      </p:pic>
      <p:sp>
        <p:nvSpPr>
          <p:cNvPr id="510" name="TextBox 509"/>
          <p:cNvSpPr txBox="1"/>
          <p:nvPr/>
        </p:nvSpPr>
        <p:spPr>
          <a:xfrm>
            <a:off x="55005" y="5661248"/>
            <a:ext cx="263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*Neutron Scattering</a:t>
            </a:r>
          </a:p>
          <a:p>
            <a:r>
              <a:rPr lang="en-US" dirty="0" err="1" smtClean="0"/>
              <a:t>Kucerka</a:t>
            </a:r>
            <a:r>
              <a:rPr lang="en-US" dirty="0" smtClean="0"/>
              <a:t> et al  </a:t>
            </a:r>
          </a:p>
          <a:p>
            <a:r>
              <a:rPr lang="en-US" dirty="0" smtClean="0"/>
              <a:t>BBA </a:t>
            </a:r>
            <a:r>
              <a:rPr lang="en-US" dirty="0" err="1" smtClean="0"/>
              <a:t>Biomembranes</a:t>
            </a:r>
            <a:r>
              <a:rPr lang="en-US" dirty="0" smtClean="0"/>
              <a:t> 2011</a:t>
            </a:r>
            <a:endParaRPr lang="en-US" dirty="0"/>
          </a:p>
        </p:txBody>
      </p:sp>
      <p:sp>
        <p:nvSpPr>
          <p:cNvPr id="511" name="TextBox 510"/>
          <p:cNvSpPr txBox="1"/>
          <p:nvPr/>
        </p:nvSpPr>
        <p:spPr>
          <a:xfrm>
            <a:off x="4375382" y="196532"/>
            <a:ext cx="2878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0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Fatty Acid Length</a:t>
            </a:r>
          </a:p>
        </p:txBody>
      </p:sp>
      <p:cxnSp>
        <p:nvCxnSpPr>
          <p:cNvPr id="512" name="Straight Arrow Connector 511"/>
          <p:cNvCxnSpPr/>
          <p:nvPr/>
        </p:nvCxnSpPr>
        <p:spPr>
          <a:xfrm>
            <a:off x="139077" y="2203374"/>
            <a:ext cx="411922" cy="2446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Arrow Connector 512"/>
          <p:cNvCxnSpPr/>
          <p:nvPr/>
        </p:nvCxnSpPr>
        <p:spPr>
          <a:xfrm flipH="1" flipV="1">
            <a:off x="1046098" y="2748585"/>
            <a:ext cx="411922" cy="2446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TextBox 513"/>
          <p:cNvSpPr txBox="1"/>
          <p:nvPr/>
        </p:nvSpPr>
        <p:spPr>
          <a:xfrm>
            <a:off x="379031" y="2667899"/>
            <a:ext cx="441419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b="1" dirty="0" smtClean="0">
                <a:solidFill>
                  <a:srgbClr val="FF0000"/>
                </a:solidFill>
              </a:rPr>
              <a:t>Δ</a:t>
            </a:r>
            <a:r>
              <a:rPr lang="es-ES" b="1" dirty="0" smtClean="0">
                <a:solidFill>
                  <a:srgbClr val="FF0000"/>
                </a:solidFill>
              </a:rPr>
              <a:t>h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15" name="Straight Connector 514"/>
          <p:cNvCxnSpPr/>
          <p:nvPr/>
        </p:nvCxnSpPr>
        <p:spPr>
          <a:xfrm flipV="1">
            <a:off x="464342" y="2291324"/>
            <a:ext cx="230917" cy="3243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/>
          <p:cNvCxnSpPr/>
          <p:nvPr/>
        </p:nvCxnSpPr>
        <p:spPr>
          <a:xfrm flipV="1">
            <a:off x="879567" y="2581518"/>
            <a:ext cx="230917" cy="3243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TextBox 516"/>
          <p:cNvSpPr txBox="1"/>
          <p:nvPr/>
        </p:nvSpPr>
        <p:spPr>
          <a:xfrm>
            <a:off x="204944" y="83369"/>
            <a:ext cx="1951175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eorge Papadakis\Google Drive\345382_l.jpg"/>
          <p:cNvPicPr>
            <a:picLocks noChangeAspect="1" noChangeArrowheads="1"/>
          </p:cNvPicPr>
          <p:nvPr/>
        </p:nvPicPr>
        <p:blipFill>
          <a:blip r:embed="rId4" cstate="print">
            <a:lum bright="80000" contrast="-70000"/>
          </a:blip>
          <a:srcRect l="37564" b="32252"/>
          <a:stretch>
            <a:fillRect/>
          </a:stretch>
        </p:blipFill>
        <p:spPr bwMode="auto">
          <a:xfrm>
            <a:off x="4403442" y="47940"/>
            <a:ext cx="4740558" cy="6858001"/>
          </a:xfrm>
          <a:prstGeom prst="rect">
            <a:avLst/>
          </a:prstGeom>
          <a:noFill/>
        </p:spPr>
      </p:pic>
      <p:sp>
        <p:nvSpPr>
          <p:cNvPr id="10244" name="AutoShape 4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6" name="AutoShape 6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0248" name="AutoShape 8" descr="Image result for therm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2" name="Rectangle 1"/>
          <p:cNvSpPr/>
          <p:nvPr/>
        </p:nvSpPr>
        <p:spPr>
          <a:xfrm>
            <a:off x="14322" y="6577607"/>
            <a:ext cx="2765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Review Meeting </a:t>
            </a:r>
            <a:r>
              <a:rPr lang="en-US" sz="1200" i="1" dirty="0" smtClean="0"/>
              <a:t>M24, Heraklion, 28/6/19</a:t>
            </a:r>
            <a:endParaRPr lang="el-GR" sz="12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05904" y="1536349"/>
            <a:ext cx="2590800" cy="4764518"/>
            <a:chOff x="2964426" y="1508463"/>
            <a:chExt cx="2590800" cy="4764518"/>
          </a:xfrm>
        </p:grpSpPr>
        <p:sp>
          <p:nvSpPr>
            <p:cNvPr id="10" name="Flowchart: Data 9"/>
            <p:cNvSpPr/>
            <p:nvPr/>
          </p:nvSpPr>
          <p:spPr>
            <a:xfrm>
              <a:off x="2964426" y="5739581"/>
              <a:ext cx="2590800" cy="533400"/>
            </a:xfrm>
            <a:prstGeom prst="flowChartInputOutpu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l-GR"/>
            </a:p>
          </p:txBody>
        </p:sp>
        <p:grpSp>
          <p:nvGrpSpPr>
            <p:cNvPr id="11" name="Group 455"/>
            <p:cNvGrpSpPr/>
            <p:nvPr/>
          </p:nvGrpSpPr>
          <p:grpSpPr>
            <a:xfrm rot="845246">
              <a:off x="3452403" y="1508463"/>
              <a:ext cx="1904999" cy="1860867"/>
              <a:chOff x="2680685" y="1700808"/>
              <a:chExt cx="4764365" cy="4883188"/>
            </a:xfrm>
          </p:grpSpPr>
          <p:grpSp>
            <p:nvGrpSpPr>
              <p:cNvPr id="93" name="Group 1172"/>
              <p:cNvGrpSpPr/>
              <p:nvPr/>
            </p:nvGrpSpPr>
            <p:grpSpPr>
              <a:xfrm rot="6754948">
                <a:off x="4950084" y="3917095"/>
                <a:ext cx="3737945" cy="1251986"/>
                <a:chOff x="3849275" y="2103462"/>
                <a:chExt cx="3737945" cy="1251986"/>
              </a:xfrm>
            </p:grpSpPr>
            <p:grpSp>
              <p:nvGrpSpPr>
                <p:cNvPr id="412" name="Group 1091"/>
                <p:cNvGrpSpPr/>
                <p:nvPr/>
              </p:nvGrpSpPr>
              <p:grpSpPr>
                <a:xfrm rot="20180874">
                  <a:off x="4608830" y="2290899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472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83" name="Freeform 48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84" name="Freeform 48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8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73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7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81" name="Freeform 48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82" name="Freeform 48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8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74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7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77" name="Freeform 47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78" name="Freeform 47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7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3" name="Group 1106"/>
                <p:cNvGrpSpPr/>
                <p:nvPr/>
              </p:nvGrpSpPr>
              <p:grpSpPr>
                <a:xfrm>
                  <a:off x="5475399" y="2103462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458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69" name="Freeform 46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70" name="Freeform 46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7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59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6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67" name="Freeform 46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68" name="Freeform 46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6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60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6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63" name="Freeform 46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64" name="Freeform 46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6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4" name="Group 1121"/>
                <p:cNvGrpSpPr/>
                <p:nvPr/>
              </p:nvGrpSpPr>
              <p:grpSpPr>
                <a:xfrm rot="914156">
                  <a:off x="6231752" y="2198555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444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55" name="Freeform 45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56" name="Freeform 45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45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53" name="Freeform 4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54" name="Freeform 4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46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4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49" name="Freeform 44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50" name="Freeform 44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5" name="Group 1136"/>
                <p:cNvGrpSpPr/>
                <p:nvPr/>
              </p:nvGrpSpPr>
              <p:grpSpPr>
                <a:xfrm rot="2182051">
                  <a:off x="6863141" y="250853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430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41" name="Freeform 44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42" name="Freeform 44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31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3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39" name="Freeform 43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40" name="Freeform 43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3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32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3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35" name="Freeform 43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36" name="Freeform 43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6" name="Group 1151"/>
                <p:cNvGrpSpPr/>
                <p:nvPr/>
              </p:nvGrpSpPr>
              <p:grpSpPr>
                <a:xfrm rot="19191330">
                  <a:off x="4240003" y="264349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421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427" name="Freeform 42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28" name="Freeform 427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2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2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42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25" name="Freeform 42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26" name="Freeform 42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2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417" name="Group 978"/>
                <p:cNvGrpSpPr/>
                <p:nvPr/>
              </p:nvGrpSpPr>
              <p:grpSpPr>
                <a:xfrm rot="17275122">
                  <a:off x="4005944" y="2904217"/>
                  <a:ext cx="294562" cy="607899"/>
                  <a:chOff x="3240592" y="531752"/>
                  <a:chExt cx="3286749" cy="5285510"/>
                </a:xfrm>
              </p:grpSpPr>
              <p:sp>
                <p:nvSpPr>
                  <p:cNvPr id="418" name="Freeform 417"/>
                  <p:cNvSpPr/>
                  <p:nvPr/>
                </p:nvSpPr>
                <p:spPr>
                  <a:xfrm rot="11010130">
                    <a:off x="3635896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419" name="Freeform 418"/>
                  <p:cNvSpPr/>
                  <p:nvPr/>
                </p:nvSpPr>
                <p:spPr>
                  <a:xfrm rot="163483">
                    <a:off x="4521408" y="1988840"/>
                    <a:ext cx="596201" cy="3828422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420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3240592" y="531752"/>
                    <a:ext cx="3286749" cy="195938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  <p:grpSp>
            <p:nvGrpSpPr>
              <p:cNvPr id="94" name="Group 1438"/>
              <p:cNvGrpSpPr/>
              <p:nvPr/>
            </p:nvGrpSpPr>
            <p:grpSpPr>
              <a:xfrm>
                <a:off x="2680685" y="1700808"/>
                <a:ext cx="4627619" cy="4883188"/>
                <a:chOff x="2680685" y="1700808"/>
                <a:chExt cx="4627619" cy="4883188"/>
              </a:xfrm>
            </p:grpSpPr>
            <p:grpSp>
              <p:nvGrpSpPr>
                <p:cNvPr id="95" name="Group 1007"/>
                <p:cNvGrpSpPr/>
                <p:nvPr/>
              </p:nvGrpSpPr>
              <p:grpSpPr>
                <a:xfrm rot="20180874">
                  <a:off x="3818114" y="1934840"/>
                  <a:ext cx="652081" cy="660330"/>
                  <a:chOff x="3275856" y="2420888"/>
                  <a:chExt cx="902622" cy="1002413"/>
                </a:xfrm>
              </p:grpSpPr>
              <p:grpSp>
                <p:nvGrpSpPr>
                  <p:cNvPr id="403" name="Group 978"/>
                  <p:cNvGrpSpPr/>
                  <p:nvPr/>
                </p:nvGrpSpPr>
                <p:grpSpPr>
                  <a:xfrm>
                    <a:off x="3807356" y="2423690"/>
                    <a:ext cx="371122" cy="980564"/>
                    <a:chOff x="3896245" y="546671"/>
                    <a:chExt cx="2449408" cy="5537512"/>
                  </a:xfrm>
                </p:grpSpPr>
                <p:sp>
                  <p:nvSpPr>
                    <p:cNvPr id="409" name="Freeform 408"/>
                    <p:cNvSpPr/>
                    <p:nvPr/>
                  </p:nvSpPr>
                  <p:spPr>
                    <a:xfrm rot="11010130">
                      <a:off x="3896245" y="2110509"/>
                      <a:ext cx="596206" cy="3828427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10" name="Freeform 409"/>
                    <p:cNvSpPr/>
                    <p:nvPr/>
                  </p:nvSpPr>
                  <p:spPr>
                    <a:xfrm rot="163483">
                      <a:off x="5126545" y="2255757"/>
                      <a:ext cx="596206" cy="3828426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1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69388" y="546671"/>
                      <a:ext cx="2376265" cy="1602022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404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40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407" name="Freeform 40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408" name="Freeform 40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40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96" name="Group 1008"/>
                <p:cNvGrpSpPr/>
                <p:nvPr/>
              </p:nvGrpSpPr>
              <p:grpSpPr>
                <a:xfrm>
                  <a:off x="4495681" y="1700808"/>
                  <a:ext cx="903326" cy="651073"/>
                  <a:chOff x="2972820" y="2420888"/>
                  <a:chExt cx="1527172" cy="1002413"/>
                </a:xfrm>
              </p:grpSpPr>
              <p:grpSp>
                <p:nvGrpSpPr>
                  <p:cNvPr id="38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400" name="Freeform 39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01" name="Freeform 40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40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90" name="Group 988"/>
                  <p:cNvGrpSpPr/>
                  <p:nvPr/>
                </p:nvGrpSpPr>
                <p:grpSpPr>
                  <a:xfrm>
                    <a:off x="2972820" y="2420888"/>
                    <a:ext cx="511352" cy="1002413"/>
                    <a:chOff x="2324748" y="2807101"/>
                    <a:chExt cx="511352" cy="1002413"/>
                  </a:xfrm>
                </p:grpSpPr>
                <p:grpSp>
                  <p:nvGrpSpPr>
                    <p:cNvPr id="396" name="Group 986"/>
                    <p:cNvGrpSpPr/>
                    <p:nvPr/>
                  </p:nvGrpSpPr>
                  <p:grpSpPr>
                    <a:xfrm>
                      <a:off x="2477543" y="2975671"/>
                      <a:ext cx="317173" cy="833843"/>
                      <a:chOff x="2387399" y="3036969"/>
                      <a:chExt cx="507477" cy="1025450"/>
                    </a:xfrm>
                  </p:grpSpPr>
                  <p:sp>
                    <p:nvSpPr>
                      <p:cNvPr id="398" name="Freeform 397"/>
                      <p:cNvSpPr/>
                      <p:nvPr/>
                    </p:nvSpPr>
                    <p:spPr>
                      <a:xfrm rot="11010130">
                        <a:off x="2387399" y="3036969"/>
                        <a:ext cx="162599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99" name="Freeform 398"/>
                      <p:cNvSpPr/>
                      <p:nvPr/>
                    </p:nvSpPr>
                    <p:spPr>
                      <a:xfrm rot="11052615">
                        <a:off x="2600715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9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4748" y="2807101"/>
                      <a:ext cx="511352" cy="357975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9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9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94" name="Freeform 39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95" name="Freeform 39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9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sp>
              <p:nvSpPr>
                <p:cNvPr id="97" name="Oval 96"/>
                <p:cNvSpPr/>
                <p:nvPr/>
              </p:nvSpPr>
              <p:spPr>
                <a:xfrm>
                  <a:off x="2915816" y="1882602"/>
                  <a:ext cx="4392488" cy="4426718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3954072" y="2945040"/>
                  <a:ext cx="2304256" cy="23042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CCFF">
                        <a:tint val="66000"/>
                        <a:satMod val="160000"/>
                      </a:srgbClr>
                    </a:gs>
                    <a:gs pos="50000">
                      <a:srgbClr val="00CCFF">
                        <a:tint val="44500"/>
                        <a:satMod val="160000"/>
                      </a:srgbClr>
                    </a:gs>
                    <a:gs pos="100000">
                      <a:srgbClr val="00CCFF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grpSp>
              <p:nvGrpSpPr>
                <p:cNvPr id="99" name="Group 1025"/>
                <p:cNvGrpSpPr/>
                <p:nvPr/>
              </p:nvGrpSpPr>
              <p:grpSpPr>
                <a:xfrm rot="914156">
                  <a:off x="5431280" y="1795901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37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86" name="Freeform 38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87" name="Freeform 38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8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7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8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84" name="Freeform 38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85" name="Freeform 38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8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7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7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80" name="Freeform 37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81" name="Freeform 38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7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0" name="Group 1040"/>
                <p:cNvGrpSpPr/>
                <p:nvPr/>
              </p:nvGrpSpPr>
              <p:grpSpPr>
                <a:xfrm rot="2182051">
                  <a:off x="6031635" y="2148297"/>
                  <a:ext cx="884235" cy="703143"/>
                  <a:chOff x="3275856" y="2420888"/>
                  <a:chExt cx="1494897" cy="1082580"/>
                </a:xfrm>
              </p:grpSpPr>
              <p:grpSp>
                <p:nvGrpSpPr>
                  <p:cNvPr id="361" name="Group 978"/>
                  <p:cNvGrpSpPr/>
                  <p:nvPr/>
                </p:nvGrpSpPr>
                <p:grpSpPr>
                  <a:xfrm>
                    <a:off x="3708381" y="2421489"/>
                    <a:ext cx="497989" cy="935501"/>
                    <a:chOff x="3242988" y="534241"/>
                    <a:chExt cx="3286721" cy="5283021"/>
                  </a:xfrm>
                </p:grpSpPr>
                <p:sp>
                  <p:nvSpPr>
                    <p:cNvPr id="372" name="Freeform 37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73" name="Freeform 37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7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2988" y="534241"/>
                      <a:ext cx="3286721" cy="195938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6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6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70" name="Freeform 36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71" name="Freeform 37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6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63" name="Group 993"/>
                  <p:cNvGrpSpPr/>
                  <p:nvPr/>
                </p:nvGrpSpPr>
                <p:grpSpPr>
                  <a:xfrm>
                    <a:off x="4272763" y="2443053"/>
                    <a:ext cx="497990" cy="1060415"/>
                    <a:chOff x="2760595" y="2829266"/>
                    <a:chExt cx="497990" cy="1060415"/>
                  </a:xfrm>
                </p:grpSpPr>
                <p:grpSp>
                  <p:nvGrpSpPr>
                    <p:cNvPr id="364" name="Group 986"/>
                    <p:cNvGrpSpPr/>
                    <p:nvPr/>
                  </p:nvGrpSpPr>
                  <p:grpSpPr>
                    <a:xfrm>
                      <a:off x="2765303" y="3079227"/>
                      <a:ext cx="358034" cy="810454"/>
                      <a:chOff x="2847819" y="3164320"/>
                      <a:chExt cx="572856" cy="996686"/>
                    </a:xfrm>
                  </p:grpSpPr>
                  <p:sp>
                    <p:nvSpPr>
                      <p:cNvPr id="366" name="Freeform 365"/>
                      <p:cNvSpPr/>
                      <p:nvPr/>
                    </p:nvSpPr>
                    <p:spPr>
                      <a:xfrm rot="11010130">
                        <a:off x="2847819" y="3220047"/>
                        <a:ext cx="162600" cy="940959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67" name="Freeform 366"/>
                      <p:cNvSpPr/>
                      <p:nvPr/>
                    </p:nvSpPr>
                    <p:spPr>
                      <a:xfrm rot="11052615">
                        <a:off x="3126515" y="3164320"/>
                        <a:ext cx="294160" cy="958771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6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0595" y="2829266"/>
                      <a:ext cx="497990" cy="3469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1" name="Group 1071"/>
                <p:cNvGrpSpPr/>
                <p:nvPr/>
              </p:nvGrpSpPr>
              <p:grpSpPr>
                <a:xfrm rot="19191330">
                  <a:off x="3439531" y="224084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352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358" name="Freeform 35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59" name="Freeform 35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6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53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35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56" name="Freeform 35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57" name="Freeform 35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2" name="Group 1081"/>
                <p:cNvGrpSpPr/>
                <p:nvPr/>
              </p:nvGrpSpPr>
              <p:grpSpPr>
                <a:xfrm rot="18017930">
                  <a:off x="3137945" y="263553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343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349" name="Freeform 348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50" name="Freeform 349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5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44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345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47" name="Freeform 346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48" name="Freeform 347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46" name="Oval 3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3" name="Group 1091"/>
                <p:cNvGrpSpPr/>
                <p:nvPr/>
              </p:nvGrpSpPr>
              <p:grpSpPr>
                <a:xfrm rot="13340717">
                  <a:off x="3238874" y="5302565"/>
                  <a:ext cx="884353" cy="660329"/>
                  <a:chOff x="3275856" y="2420888"/>
                  <a:chExt cx="1224136" cy="1002413"/>
                </a:xfrm>
              </p:grpSpPr>
              <p:grpSp>
                <p:nvGrpSpPr>
                  <p:cNvPr id="329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40" name="Freeform 339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41" name="Freeform 340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4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30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36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38" name="Freeform 337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39" name="Freeform 338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31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3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34" name="Freeform 33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35" name="Freeform 33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3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4" name="Group 1106"/>
                <p:cNvGrpSpPr/>
                <p:nvPr/>
              </p:nvGrpSpPr>
              <p:grpSpPr>
                <a:xfrm rot="14984981">
                  <a:off x="2840486" y="466735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315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26" name="Freeform 32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27" name="Freeform 32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2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16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2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24" name="Freeform 32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25" name="Freeform 32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17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1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20" name="Freeform 31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21" name="Freeform 32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1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5" name="Group 1121"/>
                <p:cNvGrpSpPr/>
                <p:nvPr/>
              </p:nvGrpSpPr>
              <p:grpSpPr>
                <a:xfrm rot="15899137">
                  <a:off x="2644182" y="3978970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301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312" name="Freeform 31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13" name="Freeform 31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1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02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10" name="Freeform 3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11" name="Freeform 3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303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30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306" name="Freeform 30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307" name="Freeform 30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30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6" name="Group 1136"/>
                <p:cNvGrpSpPr/>
                <p:nvPr/>
              </p:nvGrpSpPr>
              <p:grpSpPr>
                <a:xfrm rot="17167032">
                  <a:off x="2716465" y="3279316"/>
                  <a:ext cx="724079" cy="651073"/>
                  <a:chOff x="3275856" y="2420888"/>
                  <a:chExt cx="1224136" cy="1002413"/>
                </a:xfrm>
              </p:grpSpPr>
              <p:grpSp>
                <p:nvGrpSpPr>
                  <p:cNvPr id="287" name="Group 978"/>
                  <p:cNvGrpSpPr/>
                  <p:nvPr/>
                </p:nvGrpSpPr>
                <p:grpSpPr>
                  <a:xfrm>
                    <a:off x="3707904" y="2420888"/>
                    <a:ext cx="360040" cy="936104"/>
                    <a:chOff x="3239852" y="530839"/>
                    <a:chExt cx="2376264" cy="5286423"/>
                  </a:xfrm>
                </p:grpSpPr>
                <p:sp>
                  <p:nvSpPr>
                    <p:cNvPr id="298" name="Freeform 297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99" name="Freeform 298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30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8" name="Group 988"/>
                  <p:cNvGrpSpPr/>
                  <p:nvPr/>
                </p:nvGrpSpPr>
                <p:grpSpPr>
                  <a:xfrm>
                    <a:off x="3275856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4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6" name="Freeform 295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7" name="Freeform 296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89" name="Group 993"/>
                  <p:cNvGrpSpPr/>
                  <p:nvPr/>
                </p:nvGrpSpPr>
                <p:grpSpPr>
                  <a:xfrm>
                    <a:off x="4139952" y="2420888"/>
                    <a:ext cx="360040" cy="1002413"/>
                    <a:chOff x="2627784" y="2807101"/>
                    <a:chExt cx="360040" cy="1002413"/>
                  </a:xfrm>
                </p:grpSpPr>
                <p:grpSp>
                  <p:nvGrpSpPr>
                    <p:cNvPr id="29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92" name="Freeform 29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93" name="Freeform 29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1905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9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7" name="Group 1151"/>
                <p:cNvGrpSpPr/>
                <p:nvPr/>
              </p:nvGrpSpPr>
              <p:grpSpPr>
                <a:xfrm rot="12576311">
                  <a:off x="4042159" y="573195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7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84" name="Freeform 28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5" name="Freeform 28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8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8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82" name="Freeform 28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83" name="Freeform 28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8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8" name="Group 1161"/>
                <p:cNvGrpSpPr/>
                <p:nvPr/>
              </p:nvGrpSpPr>
              <p:grpSpPr>
                <a:xfrm rot="11006600">
                  <a:off x="4519088" y="5835309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75" name="Freeform 27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6" name="Freeform 27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7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7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7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73" name="Freeform 27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74" name="Freeform 27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7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09" name="Group 1253"/>
                <p:cNvGrpSpPr/>
                <p:nvPr/>
              </p:nvGrpSpPr>
              <p:grpSpPr>
                <a:xfrm rot="11006600">
                  <a:off x="5023144" y="590731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6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66" name="Freeform 26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7" name="Freeform 26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6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6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6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64" name="Freeform 26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65" name="Freeform 26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6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0" name="Group 993"/>
                <p:cNvGrpSpPr/>
                <p:nvPr/>
              </p:nvGrpSpPr>
              <p:grpSpPr>
                <a:xfrm rot="9162566">
                  <a:off x="5529849" y="5748433"/>
                  <a:ext cx="250342" cy="758525"/>
                  <a:chOff x="2627784" y="2807101"/>
                  <a:chExt cx="360040" cy="1002413"/>
                </a:xfrm>
              </p:grpSpPr>
              <p:grpSp>
                <p:nvGrpSpPr>
                  <p:cNvPr id="256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258" name="Freeform 257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9" name="Freeform 258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257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111" name="Group 1268"/>
                <p:cNvGrpSpPr/>
                <p:nvPr/>
              </p:nvGrpSpPr>
              <p:grpSpPr>
                <a:xfrm rot="12353459">
                  <a:off x="5474614" y="243857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4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53" name="Freeform 25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4" name="Freeform 25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5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4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4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51" name="Freeform 25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52" name="Freeform 25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5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2" name="Group 1278"/>
                <p:cNvGrpSpPr/>
                <p:nvPr/>
              </p:nvGrpSpPr>
              <p:grpSpPr>
                <a:xfrm rot="13959004">
                  <a:off x="5973640" y="27606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3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44" name="Freeform 24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5" name="Freeform 24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4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4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42" name="Freeform 24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43" name="Freeform 24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4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3" name="Group 1288"/>
                <p:cNvGrpSpPr/>
                <p:nvPr/>
              </p:nvGrpSpPr>
              <p:grpSpPr>
                <a:xfrm rot="15410308">
                  <a:off x="6255806" y="3328997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2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35" name="Freeform 23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6" name="Freeform 23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3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3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3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33" name="Freeform 23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34" name="Freeform 23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3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4" name="Group 1298"/>
                <p:cNvGrpSpPr/>
                <p:nvPr/>
              </p:nvGrpSpPr>
              <p:grpSpPr>
                <a:xfrm rot="10025607">
                  <a:off x="4299134" y="2360960"/>
                  <a:ext cx="499567" cy="716438"/>
                  <a:chOff x="5526820" y="1011036"/>
                  <a:chExt cx="499567" cy="716438"/>
                </a:xfrm>
              </p:grpSpPr>
              <p:grpSp>
                <p:nvGrpSpPr>
                  <p:cNvPr id="224" name="Group 978"/>
                  <p:cNvGrpSpPr/>
                  <p:nvPr/>
                </p:nvGrpSpPr>
                <p:grpSpPr>
                  <a:xfrm rot="21253503">
                    <a:off x="5728646" y="1011036"/>
                    <a:ext cx="297741" cy="608309"/>
                    <a:chOff x="3240845" y="528201"/>
                    <a:chExt cx="3322203" cy="5289061"/>
                  </a:xfrm>
                </p:grpSpPr>
                <p:sp>
                  <p:nvSpPr>
                    <p:cNvPr id="226" name="Freeform 22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7" name="Freeform 226"/>
                    <p:cNvSpPr/>
                    <p:nvPr/>
                  </p:nvSpPr>
                  <p:spPr>
                    <a:xfrm rot="163483">
                      <a:off x="5293363" y="1897631"/>
                      <a:ext cx="596206" cy="3828425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40845" y="528201"/>
                      <a:ext cx="3322203" cy="202157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sp>
                <p:nvSpPr>
                  <p:cNvPr id="225" name="Freeform 224"/>
                  <p:cNvSpPr/>
                  <p:nvPr/>
                </p:nvSpPr>
                <p:spPr>
                  <a:xfrm rot="10663633">
                    <a:off x="5526820" y="1230510"/>
                    <a:ext cx="60112" cy="49696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</p:grpSp>
            <p:grpSp>
              <p:nvGrpSpPr>
                <p:cNvPr id="115" name="Group 1323"/>
                <p:cNvGrpSpPr/>
                <p:nvPr/>
              </p:nvGrpSpPr>
              <p:grpSpPr>
                <a:xfrm>
                  <a:off x="5034192" y="5209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15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21" name="Freeform 220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2" name="Freeform 221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2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16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17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9" name="Freeform 218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20" name="Freeform 219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1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6" name="Group 1333"/>
                <p:cNvGrpSpPr/>
                <p:nvPr/>
              </p:nvGrpSpPr>
              <p:grpSpPr>
                <a:xfrm rot="1447878">
                  <a:off x="4253824" y="5100442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206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12" name="Freeform 211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3" name="Freeform 212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1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207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208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10" name="Freeform 209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11" name="Freeform 210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0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7" name="Group 1343"/>
                <p:cNvGrpSpPr/>
                <p:nvPr/>
              </p:nvGrpSpPr>
              <p:grpSpPr>
                <a:xfrm rot="4575219">
                  <a:off x="3509286" y="426641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9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203" name="Freeform 20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04" name="Freeform 20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20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9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9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201" name="Freeform 20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202" name="Freeform 20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20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8" name="Group 1353"/>
                <p:cNvGrpSpPr/>
                <p:nvPr/>
              </p:nvGrpSpPr>
              <p:grpSpPr>
                <a:xfrm rot="18371801">
                  <a:off x="6047486" y="4600104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8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94" name="Freeform 19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5" name="Freeform 19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9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9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92" name="Freeform 19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93" name="Freeform 19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9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19" name="Group 1363"/>
                <p:cNvGrpSpPr/>
                <p:nvPr/>
              </p:nvGrpSpPr>
              <p:grpSpPr>
                <a:xfrm rot="7148977">
                  <a:off x="3534540" y="315571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7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85" name="Freeform 18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6" name="Freeform 18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8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8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8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83" name="Freeform 18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84" name="Freeform 18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8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0" name="Group 978"/>
                <p:cNvGrpSpPr/>
                <p:nvPr/>
              </p:nvGrpSpPr>
              <p:grpSpPr>
                <a:xfrm rot="8065244">
                  <a:off x="3939485" y="2783024"/>
                  <a:ext cx="327850" cy="581927"/>
                  <a:chOff x="1791259" y="485634"/>
                  <a:chExt cx="3513376" cy="5268179"/>
                </a:xfrm>
              </p:grpSpPr>
              <p:sp>
                <p:nvSpPr>
                  <p:cNvPr id="176" name="Freeform 175"/>
                  <p:cNvSpPr/>
                  <p:nvPr/>
                </p:nvSpPr>
                <p:spPr>
                  <a:xfrm rot="11010130">
                    <a:off x="1791259" y="1567107"/>
                    <a:ext cx="596206" cy="3828427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77" name="Freeform 176"/>
                  <p:cNvSpPr/>
                  <p:nvPr/>
                </p:nvSpPr>
                <p:spPr>
                  <a:xfrm rot="163483">
                    <a:off x="3678962" y="1925389"/>
                    <a:ext cx="596201" cy="3828424"/>
                  </a:xfrm>
                  <a:custGeom>
                    <a:avLst/>
                    <a:gdLst>
                      <a:gd name="connsiteX0" fmla="*/ 0 w 596201"/>
                      <a:gd name="connsiteY0" fmla="*/ 0 h 3828422"/>
                      <a:gd name="connsiteX1" fmla="*/ 211015 w 596201"/>
                      <a:gd name="connsiteY1" fmla="*/ 582804 h 3828422"/>
                      <a:gd name="connsiteX2" fmla="*/ 70338 w 596201"/>
                      <a:gd name="connsiteY2" fmla="*/ 1256044 h 3828422"/>
                      <a:gd name="connsiteX3" fmla="*/ 562707 w 596201"/>
                      <a:gd name="connsiteY3" fmla="*/ 2150347 h 3828422"/>
                      <a:gd name="connsiteX4" fmla="*/ 271305 w 596201"/>
                      <a:gd name="connsiteY4" fmla="*/ 3114989 h 3828422"/>
                      <a:gd name="connsiteX5" fmla="*/ 241160 w 596201"/>
                      <a:gd name="connsiteY5" fmla="*/ 3828422 h 3828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6201" h="3828422">
                        <a:moveTo>
                          <a:pt x="0" y="0"/>
                        </a:moveTo>
                        <a:cubicBezTo>
                          <a:pt x="99646" y="186731"/>
                          <a:pt x="199292" y="373463"/>
                          <a:pt x="211015" y="582804"/>
                        </a:cubicBezTo>
                        <a:cubicBezTo>
                          <a:pt x="222738" y="792145"/>
                          <a:pt x="11723" y="994787"/>
                          <a:pt x="70338" y="1256044"/>
                        </a:cubicBezTo>
                        <a:cubicBezTo>
                          <a:pt x="128953" y="1517301"/>
                          <a:pt x="529213" y="1840523"/>
                          <a:pt x="562707" y="2150347"/>
                        </a:cubicBezTo>
                        <a:cubicBezTo>
                          <a:pt x="596201" y="2460171"/>
                          <a:pt x="324896" y="2835310"/>
                          <a:pt x="271305" y="3114989"/>
                        </a:cubicBezTo>
                        <a:cubicBezTo>
                          <a:pt x="217714" y="3394668"/>
                          <a:pt x="246184" y="3699468"/>
                          <a:pt x="241160" y="3828422"/>
                        </a:cubicBezTo>
                      </a:path>
                    </a:pathLst>
                  </a:cu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7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1982448" y="485634"/>
                    <a:ext cx="3322187" cy="202157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  <p:grpSp>
              <p:nvGrpSpPr>
                <p:cNvPr id="121" name="Group 1383"/>
                <p:cNvGrpSpPr/>
                <p:nvPr/>
              </p:nvGrpSpPr>
              <p:grpSpPr>
                <a:xfrm rot="17308557">
                  <a:off x="6310782" y="3994491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67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73" name="Freeform 172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4" name="Freeform 173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75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68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9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71" name="Freeform 170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72" name="Freeform 171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70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2" name="Group 1393"/>
                <p:cNvGrpSpPr/>
                <p:nvPr/>
              </p:nvGrpSpPr>
              <p:grpSpPr>
                <a:xfrm rot="19872963">
                  <a:off x="5608630" y="5014858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58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64" name="Freeform 163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5" name="Freeform 164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66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9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60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62" name="Freeform 161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63" name="Freeform 162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61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3" name="Group 1403"/>
                <p:cNvGrpSpPr/>
                <p:nvPr/>
              </p:nvGrpSpPr>
              <p:grpSpPr>
                <a:xfrm rot="2990715">
                  <a:off x="3811910" y="4762893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49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55" name="Freeform 154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6" name="Freeform 155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57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50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51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53" name="Freeform 152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54" name="Freeform 153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52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4" name="Group 1413"/>
                <p:cNvGrpSpPr/>
                <p:nvPr/>
              </p:nvGrpSpPr>
              <p:grpSpPr>
                <a:xfrm rot="5400000">
                  <a:off x="3444197" y="3743995"/>
                  <a:ext cx="465058" cy="676679"/>
                  <a:chOff x="5476696" y="1015614"/>
                  <a:chExt cx="465058" cy="676679"/>
                </a:xfrm>
              </p:grpSpPr>
              <p:grpSp>
                <p:nvGrpSpPr>
                  <p:cNvPr id="140" name="Group 978"/>
                  <p:cNvGrpSpPr/>
                  <p:nvPr/>
                </p:nvGrpSpPr>
                <p:grpSpPr>
                  <a:xfrm rot="21253503">
                    <a:off x="5728790" y="1015614"/>
                    <a:ext cx="212964" cy="608005"/>
                    <a:chOff x="3239852" y="530839"/>
                    <a:chExt cx="2376264" cy="5286423"/>
                  </a:xfrm>
                </p:grpSpPr>
                <p:sp>
                  <p:nvSpPr>
                    <p:cNvPr id="146" name="Freeform 145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47" name="Freeform 146"/>
                    <p:cNvSpPr/>
                    <p:nvPr/>
                  </p:nvSpPr>
                  <p:spPr>
                    <a:xfrm rot="163483">
                      <a:off x="4521408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48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39852" y="530839"/>
                      <a:ext cx="2376264" cy="160201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41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42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44" name="Freeform 143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45" name="Freeform 144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43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5" name="Group 1423"/>
                <p:cNvGrpSpPr/>
                <p:nvPr/>
              </p:nvGrpSpPr>
              <p:grpSpPr>
                <a:xfrm rot="11181060">
                  <a:off x="4747967" y="2291811"/>
                  <a:ext cx="652010" cy="689201"/>
                  <a:chOff x="5476696" y="1003092"/>
                  <a:chExt cx="652010" cy="689201"/>
                </a:xfrm>
              </p:grpSpPr>
              <p:grpSp>
                <p:nvGrpSpPr>
                  <p:cNvPr id="131" name="Group 978"/>
                  <p:cNvGrpSpPr/>
                  <p:nvPr/>
                </p:nvGrpSpPr>
                <p:grpSpPr>
                  <a:xfrm rot="21253503">
                    <a:off x="5764641" y="1003092"/>
                    <a:ext cx="364065" cy="628898"/>
                    <a:chOff x="3635896" y="519522"/>
                    <a:chExt cx="4062252" cy="5468094"/>
                  </a:xfrm>
                </p:grpSpPr>
                <p:sp>
                  <p:nvSpPr>
                    <p:cNvPr id="137" name="Freeform 136"/>
                    <p:cNvSpPr/>
                    <p:nvPr/>
                  </p:nvSpPr>
                  <p:spPr>
                    <a:xfrm rot="11010130">
                      <a:off x="3635896" y="1988840"/>
                      <a:ext cx="596201" cy="382842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38" name="Freeform 137"/>
                    <p:cNvSpPr/>
                    <p:nvPr/>
                  </p:nvSpPr>
                  <p:spPr>
                    <a:xfrm rot="163483">
                      <a:off x="6219504" y="2159184"/>
                      <a:ext cx="596198" cy="382843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39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24714" y="519522"/>
                      <a:ext cx="3173434" cy="2321660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  <p:grpSp>
                <p:nvGrpSpPr>
                  <p:cNvPr id="132" name="Group 988"/>
                  <p:cNvGrpSpPr/>
                  <p:nvPr/>
                </p:nvGrpSpPr>
                <p:grpSpPr>
                  <a:xfrm rot="21253503">
                    <a:off x="5476696" y="1041220"/>
                    <a:ext cx="212964" cy="651073"/>
                    <a:chOff x="2627784" y="2807101"/>
                    <a:chExt cx="360040" cy="1002413"/>
                  </a:xfrm>
                </p:grpSpPr>
                <p:grpSp>
                  <p:nvGrpSpPr>
                    <p:cNvPr id="133" name="Group 986"/>
                    <p:cNvGrpSpPr/>
                    <p:nvPr/>
                  </p:nvGrpSpPr>
                  <p:grpSpPr>
                    <a:xfrm>
                      <a:off x="2646900" y="2975671"/>
                      <a:ext cx="306638" cy="833843"/>
                      <a:chOff x="2658370" y="3036969"/>
                      <a:chExt cx="490621" cy="1025450"/>
                    </a:xfrm>
                  </p:grpSpPr>
                  <p:sp>
                    <p:nvSpPr>
                      <p:cNvPr id="135" name="Freeform 134"/>
                      <p:cNvSpPr/>
                      <p:nvPr/>
                    </p:nvSpPr>
                    <p:spPr>
                      <a:xfrm rot="11010130">
                        <a:off x="2658370" y="3036969"/>
                        <a:ext cx="162600" cy="940962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  <p:sp>
                    <p:nvSpPr>
                      <p:cNvPr id="136" name="Freeform 135"/>
                      <p:cNvSpPr/>
                      <p:nvPr/>
                    </p:nvSpPr>
                    <p:spPr>
                      <a:xfrm rot="11052615">
                        <a:off x="2854830" y="3103646"/>
                        <a:ext cx="294161" cy="958773"/>
                      </a:xfrm>
                      <a:custGeom>
                        <a:avLst/>
                        <a:gdLst>
                          <a:gd name="connsiteX0" fmla="*/ 0 w 596201"/>
                          <a:gd name="connsiteY0" fmla="*/ 0 h 3828422"/>
                          <a:gd name="connsiteX1" fmla="*/ 211015 w 596201"/>
                          <a:gd name="connsiteY1" fmla="*/ 582804 h 3828422"/>
                          <a:gd name="connsiteX2" fmla="*/ 70338 w 596201"/>
                          <a:gd name="connsiteY2" fmla="*/ 1256044 h 3828422"/>
                          <a:gd name="connsiteX3" fmla="*/ 562707 w 596201"/>
                          <a:gd name="connsiteY3" fmla="*/ 2150347 h 3828422"/>
                          <a:gd name="connsiteX4" fmla="*/ 271305 w 596201"/>
                          <a:gd name="connsiteY4" fmla="*/ 3114989 h 3828422"/>
                          <a:gd name="connsiteX5" fmla="*/ 241160 w 596201"/>
                          <a:gd name="connsiteY5" fmla="*/ 3828422 h 38284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96201" h="3828422">
                            <a:moveTo>
                              <a:pt x="0" y="0"/>
                            </a:moveTo>
                            <a:cubicBezTo>
                              <a:pt x="99646" y="186731"/>
                              <a:pt x="199292" y="373463"/>
                              <a:pt x="211015" y="582804"/>
                            </a:cubicBezTo>
                            <a:cubicBezTo>
                              <a:pt x="222738" y="792145"/>
                              <a:pt x="11723" y="994787"/>
                              <a:pt x="70338" y="1256044"/>
                            </a:cubicBezTo>
                            <a:cubicBezTo>
                              <a:pt x="128953" y="1517301"/>
                              <a:pt x="529213" y="1840523"/>
                              <a:pt x="562707" y="2150347"/>
                            </a:cubicBezTo>
                            <a:cubicBezTo>
                              <a:pt x="596201" y="2460171"/>
                              <a:pt x="324896" y="2835310"/>
                              <a:pt x="271305" y="3114989"/>
                            </a:cubicBezTo>
                            <a:cubicBezTo>
                              <a:pt x="217714" y="3394668"/>
                              <a:pt x="246184" y="3699468"/>
                              <a:pt x="241160" y="3828422"/>
                            </a:cubicBezTo>
                          </a:path>
                        </a:pathLst>
                      </a:custGeom>
                      <a:ln w="38100"/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l-GR"/>
                      </a:p>
                    </p:txBody>
                  </p:sp>
                </p:grpSp>
                <p:sp>
                  <p:nvSpPr>
                    <p:cNvPr id="134" name="Oval 2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7784" y="2807101"/>
                      <a:ext cx="360040" cy="261859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FF5050">
                            <a:alpha val="62000"/>
                          </a:srgbClr>
                        </a:gs>
                        <a:gs pos="100000">
                          <a:srgbClr val="FF5050">
                            <a:gamma/>
                            <a:shade val="46275"/>
                            <a:invGamma/>
                          </a:srgbClr>
                        </a:gs>
                      </a:gsLst>
                      <a:lin ang="5400000" scaled="1"/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el-GR"/>
                    </a:p>
                  </p:txBody>
                </p:sp>
              </p:grpSp>
            </p:grpSp>
            <p:grpSp>
              <p:nvGrpSpPr>
                <p:cNvPr id="126" name="Group 993"/>
                <p:cNvGrpSpPr/>
                <p:nvPr/>
              </p:nvGrpSpPr>
              <p:grpSpPr>
                <a:xfrm rot="814616">
                  <a:off x="4726642" y="5214296"/>
                  <a:ext cx="208973" cy="758525"/>
                  <a:chOff x="2627784" y="2807101"/>
                  <a:chExt cx="360040" cy="1002413"/>
                </a:xfrm>
              </p:grpSpPr>
              <p:grpSp>
                <p:nvGrpSpPr>
                  <p:cNvPr id="127" name="Group 986"/>
                  <p:cNvGrpSpPr/>
                  <p:nvPr/>
                </p:nvGrpSpPr>
                <p:grpSpPr>
                  <a:xfrm>
                    <a:off x="2646900" y="2975671"/>
                    <a:ext cx="306638" cy="833843"/>
                    <a:chOff x="2658370" y="3036969"/>
                    <a:chExt cx="490621" cy="1025450"/>
                  </a:xfrm>
                </p:grpSpPr>
                <p:sp>
                  <p:nvSpPr>
                    <p:cNvPr id="129" name="Freeform 128"/>
                    <p:cNvSpPr/>
                    <p:nvPr/>
                  </p:nvSpPr>
                  <p:spPr>
                    <a:xfrm rot="11010130">
                      <a:off x="2658370" y="3036969"/>
                      <a:ext cx="162600" cy="940962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  <p:sp>
                  <p:nvSpPr>
                    <p:cNvPr id="130" name="Freeform 129"/>
                    <p:cNvSpPr/>
                    <p:nvPr/>
                  </p:nvSpPr>
                  <p:spPr>
                    <a:xfrm rot="11052615">
                      <a:off x="2854830" y="3103646"/>
                      <a:ext cx="294161" cy="958773"/>
                    </a:xfrm>
                    <a:custGeom>
                      <a:avLst/>
                      <a:gdLst>
                        <a:gd name="connsiteX0" fmla="*/ 0 w 596201"/>
                        <a:gd name="connsiteY0" fmla="*/ 0 h 3828422"/>
                        <a:gd name="connsiteX1" fmla="*/ 211015 w 596201"/>
                        <a:gd name="connsiteY1" fmla="*/ 582804 h 3828422"/>
                        <a:gd name="connsiteX2" fmla="*/ 70338 w 596201"/>
                        <a:gd name="connsiteY2" fmla="*/ 1256044 h 3828422"/>
                        <a:gd name="connsiteX3" fmla="*/ 562707 w 596201"/>
                        <a:gd name="connsiteY3" fmla="*/ 2150347 h 3828422"/>
                        <a:gd name="connsiteX4" fmla="*/ 271305 w 596201"/>
                        <a:gd name="connsiteY4" fmla="*/ 3114989 h 3828422"/>
                        <a:gd name="connsiteX5" fmla="*/ 241160 w 596201"/>
                        <a:gd name="connsiteY5" fmla="*/ 3828422 h 38284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96201" h="3828422">
                          <a:moveTo>
                            <a:pt x="0" y="0"/>
                          </a:moveTo>
                          <a:cubicBezTo>
                            <a:pt x="99646" y="186731"/>
                            <a:pt x="199292" y="373463"/>
                            <a:pt x="211015" y="582804"/>
                          </a:cubicBezTo>
                          <a:cubicBezTo>
                            <a:pt x="222738" y="792145"/>
                            <a:pt x="11723" y="994787"/>
                            <a:pt x="70338" y="1256044"/>
                          </a:cubicBezTo>
                          <a:cubicBezTo>
                            <a:pt x="128953" y="1517301"/>
                            <a:pt x="529213" y="1840523"/>
                            <a:pt x="562707" y="2150347"/>
                          </a:cubicBezTo>
                          <a:cubicBezTo>
                            <a:pt x="596201" y="2460171"/>
                            <a:pt x="324896" y="2835310"/>
                            <a:pt x="271305" y="3114989"/>
                          </a:cubicBezTo>
                          <a:cubicBezTo>
                            <a:pt x="217714" y="3394668"/>
                            <a:pt x="246184" y="3699468"/>
                            <a:pt x="241160" y="3828422"/>
                          </a:cubicBezTo>
                        </a:path>
                      </a:pathLst>
                    </a:cu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l-GR"/>
                    </a:p>
                  </p:txBody>
                </p:sp>
              </p:grpSp>
              <p:sp>
                <p:nvSpPr>
                  <p:cNvPr id="128" name="Oval 258"/>
                  <p:cNvSpPr>
                    <a:spLocks noChangeArrowheads="1"/>
                  </p:cNvSpPr>
                  <p:nvPr/>
                </p:nvSpPr>
                <p:spPr bwMode="auto">
                  <a:xfrm>
                    <a:off x="2627784" y="2807101"/>
                    <a:ext cx="360040" cy="26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5050">
                          <a:alpha val="62000"/>
                        </a:srgbClr>
                      </a:gs>
                      <a:gs pos="100000">
                        <a:srgbClr val="FF5050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l-GR"/>
                  </a:p>
                </p:txBody>
              </p:sp>
            </p:grpSp>
          </p:grpSp>
        </p:grpSp>
        <p:grpSp>
          <p:nvGrpSpPr>
            <p:cNvPr id="12" name="Group 11"/>
            <p:cNvGrpSpPr/>
            <p:nvPr/>
          </p:nvGrpSpPr>
          <p:grpSpPr>
            <a:xfrm>
              <a:off x="3421626" y="3214157"/>
              <a:ext cx="1187450" cy="2840038"/>
              <a:chOff x="763169" y="3646776"/>
              <a:chExt cx="1187450" cy="2840038"/>
            </a:xfrm>
          </p:grpSpPr>
          <p:grpSp>
            <p:nvGrpSpPr>
              <p:cNvPr id="13" name="Group 34"/>
              <p:cNvGrpSpPr>
                <a:grpSpLocks/>
              </p:cNvGrpSpPr>
              <p:nvPr/>
            </p:nvGrpSpPr>
            <p:grpSpPr bwMode="auto">
              <a:xfrm>
                <a:off x="763169" y="5996276"/>
                <a:ext cx="1033463" cy="490538"/>
                <a:chOff x="564" y="3481"/>
                <a:chExt cx="498" cy="239"/>
              </a:xfrm>
              <a:effectLst>
                <a:reflection blurRad="6350" stA="52000" endA="300" endPos="35000" dir="5400000" sy="-100000" algn="bl" rotWithShape="0"/>
              </a:effectLst>
            </p:grpSpPr>
            <p:sp>
              <p:nvSpPr>
                <p:cNvPr id="90" name="AutoShape 35"/>
                <p:cNvSpPr>
                  <a:spLocks noChangeArrowheads="1"/>
                </p:cNvSpPr>
                <p:nvPr/>
              </p:nvSpPr>
              <p:spPr bwMode="auto">
                <a:xfrm rot="115462">
                  <a:off x="564" y="3481"/>
                  <a:ext cx="498" cy="239"/>
                </a:xfrm>
                <a:prstGeom prst="cloudCallout">
                  <a:avLst>
                    <a:gd name="adj1" fmla="val -47861"/>
                    <a:gd name="adj2" fmla="val -31009"/>
                  </a:avLst>
                </a:prstGeom>
                <a:solidFill>
                  <a:srgbClr val="FF0000">
                    <a:alpha val="97000"/>
                  </a:srgbClr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91" name="AutoShape 36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652" y="3497"/>
                  <a:ext cx="72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  <p:sp>
              <p:nvSpPr>
                <p:cNvPr id="92" name="AutoShape 37"/>
                <p:cNvSpPr>
                  <a:spLocks noChangeArrowheads="1"/>
                </p:cNvSpPr>
                <p:nvPr/>
              </p:nvSpPr>
              <p:spPr bwMode="auto">
                <a:xfrm rot="115462" flipV="1">
                  <a:off x="877" y="3485"/>
                  <a:ext cx="71" cy="46"/>
                </a:xfrm>
                <a:custGeom>
                  <a:avLst/>
                  <a:gdLst>
                    <a:gd name="G0" fmla="+- 5400 0 0"/>
                    <a:gd name="G1" fmla="+- 21600 0 5400"/>
                    <a:gd name="G2" fmla="*/ 5400 1 2"/>
                    <a:gd name="G3" fmla="+- 21600 0 G2"/>
                    <a:gd name="G4" fmla="+/ 5400 21600 2"/>
                    <a:gd name="G5" fmla="+/ G1 0 2"/>
                    <a:gd name="G6" fmla="*/ 21600 21600 5400"/>
                    <a:gd name="G7" fmla="*/ G6 1 2"/>
                    <a:gd name="G8" fmla="+- 21600 0 G7"/>
                    <a:gd name="G9" fmla="*/ 21600 1 2"/>
                    <a:gd name="G10" fmla="+- 5400 0 G9"/>
                    <a:gd name="G11" fmla="?: G10 G8 0"/>
                    <a:gd name="G12" fmla="?: G10 G7 21600"/>
                    <a:gd name="T0" fmla="*/ 18900 w 21600"/>
                    <a:gd name="T1" fmla="*/ 10800 h 21600"/>
                    <a:gd name="T2" fmla="*/ 10800 w 21600"/>
                    <a:gd name="T3" fmla="*/ 21600 h 21600"/>
                    <a:gd name="T4" fmla="*/ 2700 w 21600"/>
                    <a:gd name="T5" fmla="*/ 10800 h 21600"/>
                    <a:gd name="T6" fmla="*/ 10800 w 21600"/>
                    <a:gd name="T7" fmla="*/ 0 h 21600"/>
                    <a:gd name="T8" fmla="*/ 4500 w 21600"/>
                    <a:gd name="T9" fmla="*/ 4500 h 21600"/>
                    <a:gd name="T10" fmla="*/ 17100 w 21600"/>
                    <a:gd name="T11" fmla="*/ 171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l-GR">
                    <a:latin typeface="+mn-lt"/>
                    <a:cs typeface="+mn-cs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1144361" y="3646776"/>
                <a:ext cx="806258" cy="2531222"/>
                <a:chOff x="1144361" y="3646776"/>
                <a:chExt cx="806258" cy="2531222"/>
              </a:xfrm>
            </p:grpSpPr>
            <p:grpSp>
              <p:nvGrpSpPr>
                <p:cNvPr id="15" name="Group 1355"/>
                <p:cNvGrpSpPr/>
                <p:nvPr/>
              </p:nvGrpSpPr>
              <p:grpSpPr>
                <a:xfrm rot="495163">
                  <a:off x="1144361" y="3942495"/>
                  <a:ext cx="679917" cy="2235503"/>
                  <a:chOff x="6790742" y="4119142"/>
                  <a:chExt cx="524154" cy="2162446"/>
                </a:xfrm>
              </p:grpSpPr>
              <p:grpSp>
                <p:nvGrpSpPr>
                  <p:cNvPr id="17" name="16 - Ομάδα"/>
                  <p:cNvGrpSpPr>
                    <a:grpSpLocks/>
                  </p:cNvGrpSpPr>
                  <p:nvPr/>
                </p:nvGrpSpPr>
                <p:grpSpPr bwMode="auto">
                  <a:xfrm rot="252446">
                    <a:off x="6932499" y="4119142"/>
                    <a:ext cx="382397" cy="1961570"/>
                    <a:chOff x="661962" y="4714884"/>
                    <a:chExt cx="406721" cy="1716221"/>
                  </a:xfrm>
                </p:grpSpPr>
                <p:sp>
                  <p:nvSpPr>
                    <p:cNvPr id="21" name="17 - Έλλειψη"/>
                    <p:cNvSpPr/>
                    <p:nvPr/>
                  </p:nvSpPr>
                  <p:spPr>
                    <a:xfrm>
                      <a:off x="968670" y="62953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2" name="18 - Έλλειψη"/>
                    <p:cNvSpPr/>
                    <p:nvPr/>
                  </p:nvSpPr>
                  <p:spPr>
                    <a:xfrm>
                      <a:off x="921997" y="62666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3" name="19 - Έλλειψη"/>
                    <p:cNvSpPr/>
                    <p:nvPr/>
                  </p:nvSpPr>
                  <p:spPr>
                    <a:xfrm>
                      <a:off x="828563" y="573834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4" name="20 - Έλλειψη"/>
                    <p:cNvSpPr/>
                    <p:nvPr/>
                  </p:nvSpPr>
                  <p:spPr>
                    <a:xfrm>
                      <a:off x="661962" y="635309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5" name="21 - Έλλειψη"/>
                    <p:cNvSpPr/>
                    <p:nvPr/>
                  </p:nvSpPr>
                  <p:spPr>
                    <a:xfrm>
                      <a:off x="681962" y="629775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6" name="22 - Έλλειψη"/>
                    <p:cNvSpPr/>
                    <p:nvPr/>
                  </p:nvSpPr>
                  <p:spPr>
                    <a:xfrm>
                      <a:off x="721971" y="623840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7" name="23 - Έλλειψη"/>
                    <p:cNvSpPr/>
                    <p:nvPr/>
                  </p:nvSpPr>
                  <p:spPr>
                    <a:xfrm>
                      <a:off x="768637" y="61850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28" name="24 - Έλλειψη"/>
                    <p:cNvSpPr/>
                    <p:nvPr/>
                  </p:nvSpPr>
                  <p:spPr>
                    <a:xfrm>
                      <a:off x="825313" y="613839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29" name="25 - Ευθεία γραμμή σύνδεσης"/>
                    <p:cNvCxnSpPr/>
                    <p:nvPr/>
                  </p:nvCxnSpPr>
                  <p:spPr>
                    <a:xfrm>
                      <a:off x="691583" y="5519104"/>
                      <a:ext cx="165015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0" name="26 - Έλλειψη"/>
                    <p:cNvSpPr/>
                    <p:nvPr/>
                  </p:nvSpPr>
                  <p:spPr>
                    <a:xfrm>
                      <a:off x="868652" y="607974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1" name="27 - Έλλειψη"/>
                    <p:cNvSpPr/>
                    <p:nvPr/>
                  </p:nvSpPr>
                  <p:spPr>
                    <a:xfrm>
                      <a:off x="858664" y="568904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2" name="28 - Έλλειψη"/>
                    <p:cNvSpPr/>
                    <p:nvPr/>
                  </p:nvSpPr>
                  <p:spPr>
                    <a:xfrm>
                      <a:off x="902007" y="56337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3" name="29 - Έλλειψη"/>
                    <p:cNvSpPr/>
                    <p:nvPr/>
                  </p:nvSpPr>
                  <p:spPr>
                    <a:xfrm>
                      <a:off x="878654" y="55783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34" name="30 - Έλλειψη"/>
                    <p:cNvSpPr/>
                    <p:nvPr/>
                  </p:nvSpPr>
                  <p:spPr>
                    <a:xfrm>
                      <a:off x="821979" y="528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5" name="31 - Έλλειψη"/>
                    <p:cNvSpPr/>
                    <p:nvPr/>
                  </p:nvSpPr>
                  <p:spPr>
                    <a:xfrm>
                      <a:off x="868652" y="524161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6" name="32 - Έλλειψη"/>
                    <p:cNvSpPr/>
                    <p:nvPr/>
                  </p:nvSpPr>
                  <p:spPr>
                    <a:xfrm>
                      <a:off x="891986" y="518493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7" name="33 - Έλλειψη"/>
                    <p:cNvSpPr/>
                    <p:nvPr/>
                  </p:nvSpPr>
                  <p:spPr>
                    <a:xfrm>
                      <a:off x="851981" y="512826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8" name="35 - Έλλειψη"/>
                    <p:cNvSpPr/>
                    <p:nvPr/>
                  </p:nvSpPr>
                  <p:spPr>
                    <a:xfrm>
                      <a:off x="867164" y="477176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39" name="36 - Έλλειψη"/>
                    <p:cNvSpPr/>
                    <p:nvPr/>
                  </p:nvSpPr>
                  <p:spPr>
                    <a:xfrm>
                      <a:off x="908661" y="471488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40" name="37 - Έλλειψη"/>
                    <p:cNvSpPr/>
                    <p:nvPr/>
                  </p:nvSpPr>
                  <p:spPr>
                    <a:xfrm>
                      <a:off x="868567" y="62337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1" name="38 - Έλλειψη"/>
                    <p:cNvSpPr/>
                    <p:nvPr/>
                  </p:nvSpPr>
                  <p:spPr>
                    <a:xfrm>
                      <a:off x="801152" y="619833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2" name="39 - Έλλειψη"/>
                    <p:cNvSpPr/>
                    <p:nvPr/>
                  </p:nvSpPr>
                  <p:spPr>
                    <a:xfrm>
                      <a:off x="729252" y="61538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3" name="40 - Έλλειψη"/>
                    <p:cNvSpPr/>
                    <p:nvPr/>
                  </p:nvSpPr>
                  <p:spPr>
                    <a:xfrm>
                      <a:off x="708183" y="60976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4" name="41 - Έλλειψη"/>
                    <p:cNvSpPr/>
                    <p:nvPr/>
                  </p:nvSpPr>
                  <p:spPr>
                    <a:xfrm>
                      <a:off x="734856" y="60422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5" name="42 - Έλλειψη"/>
                    <p:cNvSpPr/>
                    <p:nvPr/>
                  </p:nvSpPr>
                  <p:spPr>
                    <a:xfrm>
                      <a:off x="771893" y="59930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6" name="43 - Έλλειψη"/>
                    <p:cNvSpPr/>
                    <p:nvPr/>
                  </p:nvSpPr>
                  <p:spPr>
                    <a:xfrm>
                      <a:off x="815236" y="593774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7" name="44 - Έλλειψη"/>
                    <p:cNvSpPr/>
                    <p:nvPr/>
                  </p:nvSpPr>
                  <p:spPr>
                    <a:xfrm>
                      <a:off x="858579" y="588240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8" name="45 - Έλλειψη"/>
                    <p:cNvSpPr/>
                    <p:nvPr/>
                  </p:nvSpPr>
                  <p:spPr>
                    <a:xfrm>
                      <a:off x="901923" y="58270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49" name="46 - Έλλειψη"/>
                    <p:cNvSpPr/>
                    <p:nvPr/>
                  </p:nvSpPr>
                  <p:spPr>
                    <a:xfrm>
                      <a:off x="821895" y="547831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0" name="47 - Έλλειψη"/>
                    <p:cNvSpPr/>
                    <p:nvPr/>
                  </p:nvSpPr>
                  <p:spPr>
                    <a:xfrm>
                      <a:off x="868567" y="543497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1" name="48 - Έλλειψη"/>
                    <p:cNvSpPr/>
                    <p:nvPr/>
                  </p:nvSpPr>
                  <p:spPr>
                    <a:xfrm>
                      <a:off x="891901" y="537829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52" name="49 - Έλλειψη"/>
                    <p:cNvSpPr/>
                    <p:nvPr/>
                  </p:nvSpPr>
                  <p:spPr>
                    <a:xfrm>
                      <a:off x="836932" y="601337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3" name="50 - Έλλειψη"/>
                    <p:cNvSpPr/>
                    <p:nvPr/>
                  </p:nvSpPr>
                  <p:spPr>
                    <a:xfrm>
                      <a:off x="778641" y="5965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4" name="51 - Έλλειψη"/>
                    <p:cNvSpPr/>
                    <p:nvPr/>
                  </p:nvSpPr>
                  <p:spPr>
                    <a:xfrm>
                      <a:off x="723697" y="59218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5" name="52 - Έλλειψη"/>
                    <p:cNvSpPr/>
                    <p:nvPr/>
                  </p:nvSpPr>
                  <p:spPr>
                    <a:xfrm>
                      <a:off x="723335" y="58470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6" name="53 - Έλλειψη"/>
                    <p:cNvSpPr/>
                    <p:nvPr/>
                  </p:nvSpPr>
                  <p:spPr>
                    <a:xfrm>
                      <a:off x="755811" y="57926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7" name="54 - Έλλειψη"/>
                    <p:cNvSpPr/>
                    <p:nvPr/>
                  </p:nvSpPr>
                  <p:spPr>
                    <a:xfrm>
                      <a:off x="815321" y="574438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8" name="55 - Έλλειψη"/>
                    <p:cNvSpPr/>
                    <p:nvPr/>
                  </p:nvSpPr>
                  <p:spPr>
                    <a:xfrm>
                      <a:off x="878569" y="577173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59" name="56 - Έλλειψη"/>
                    <p:cNvSpPr/>
                    <p:nvPr/>
                  </p:nvSpPr>
                  <p:spPr>
                    <a:xfrm>
                      <a:off x="808658" y="573189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0" name="57 - Έλλειψη"/>
                    <p:cNvSpPr/>
                    <p:nvPr/>
                  </p:nvSpPr>
                  <p:spPr>
                    <a:xfrm>
                      <a:off x="751883" y="570167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1" name="58 - Έλλειψη"/>
                    <p:cNvSpPr/>
                    <p:nvPr/>
                  </p:nvSpPr>
                  <p:spPr>
                    <a:xfrm>
                      <a:off x="701877" y="567166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2" name="59 - Έλλειψη"/>
                    <p:cNvSpPr/>
                    <p:nvPr/>
                  </p:nvSpPr>
                  <p:spPr>
                    <a:xfrm>
                      <a:off x="681877" y="561832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3" name="60 - Έλλειψη"/>
                    <p:cNvSpPr/>
                    <p:nvPr/>
                  </p:nvSpPr>
                  <p:spPr>
                    <a:xfrm>
                      <a:off x="728550" y="556498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64" name="61 - Έλλειψη"/>
                    <p:cNvSpPr/>
                    <p:nvPr/>
                  </p:nvSpPr>
                  <p:spPr>
                    <a:xfrm>
                      <a:off x="828647" y="55449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5" name="62 - Έλλειψη"/>
                    <p:cNvSpPr/>
                    <p:nvPr/>
                  </p:nvSpPr>
                  <p:spPr>
                    <a:xfrm>
                      <a:off x="765304" y="551164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6" name="63 - Έλλειψη"/>
                    <p:cNvSpPr/>
                    <p:nvPr/>
                  </p:nvSpPr>
                  <p:spPr>
                    <a:xfrm>
                      <a:off x="701961" y="547831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7" name="64 - Έλλειψη"/>
                    <p:cNvSpPr/>
                    <p:nvPr/>
                  </p:nvSpPr>
                  <p:spPr>
                    <a:xfrm>
                      <a:off x="688630" y="541830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sp>
                  <p:nvSpPr>
                    <p:cNvPr id="68" name="65 - Έλλειψη"/>
                    <p:cNvSpPr/>
                    <p:nvPr/>
                  </p:nvSpPr>
                  <p:spPr>
                    <a:xfrm>
                      <a:off x="728634" y="53716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69" name="66 - Έλλειψη"/>
                    <p:cNvSpPr/>
                    <p:nvPr/>
                  </p:nvSpPr>
                  <p:spPr>
                    <a:xfrm>
                      <a:off x="775307" y="532829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0" name="67 - Έλλειψη"/>
                    <p:cNvSpPr/>
                    <p:nvPr/>
                  </p:nvSpPr>
                  <p:spPr>
                    <a:xfrm>
                      <a:off x="851897" y="532162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1" name="68 - Έλλειψη"/>
                    <p:cNvSpPr/>
                    <p:nvPr/>
                  </p:nvSpPr>
                  <p:spPr>
                    <a:xfrm>
                      <a:off x="795222" y="528828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2" name="69 - Έλλειψη"/>
                    <p:cNvSpPr/>
                    <p:nvPr/>
                  </p:nvSpPr>
                  <p:spPr>
                    <a:xfrm>
                      <a:off x="738547" y="525495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3" name="70 - Έλλειψη"/>
                    <p:cNvSpPr/>
                    <p:nvPr/>
                  </p:nvSpPr>
                  <p:spPr>
                    <a:xfrm>
                      <a:off x="701877" y="521161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4" name="71 - Έλλειψη"/>
                    <p:cNvSpPr/>
                    <p:nvPr/>
                  </p:nvSpPr>
                  <p:spPr>
                    <a:xfrm>
                      <a:off x="705211" y="516827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5" name="72 - Έλλειψη"/>
                    <p:cNvSpPr/>
                    <p:nvPr/>
                  </p:nvSpPr>
                  <p:spPr>
                    <a:xfrm>
                      <a:off x="735218" y="5124936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6" name="73 - Έλλειψη"/>
                    <p:cNvSpPr/>
                    <p:nvPr/>
                  </p:nvSpPr>
                  <p:spPr>
                    <a:xfrm>
                      <a:off x="775312" y="508025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7" name="74 - Έλλειψη"/>
                    <p:cNvSpPr/>
                    <p:nvPr/>
                  </p:nvSpPr>
                  <p:spPr>
                    <a:xfrm>
                      <a:off x="815236" y="5038259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8" name="75 - Έλλειψη"/>
                    <p:cNvSpPr/>
                    <p:nvPr/>
                  </p:nvSpPr>
                  <p:spPr>
                    <a:xfrm>
                      <a:off x="855245" y="499492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79" name="76 - Έλλειψη"/>
                    <p:cNvSpPr/>
                    <p:nvPr/>
                  </p:nvSpPr>
                  <p:spPr>
                    <a:xfrm>
                      <a:off x="895255" y="4951582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0" name="77 - Έλλειψη"/>
                    <p:cNvSpPr/>
                    <p:nvPr/>
                  </p:nvSpPr>
                  <p:spPr>
                    <a:xfrm>
                      <a:off x="908576" y="490824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1" name="78 - Έλλειψη"/>
                    <p:cNvSpPr/>
                    <p:nvPr/>
                  </p:nvSpPr>
                  <p:spPr>
                    <a:xfrm>
                      <a:off x="795306" y="509492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2" name="79 - Έλλειψη"/>
                    <p:cNvSpPr/>
                    <p:nvPr/>
                  </p:nvSpPr>
                  <p:spPr>
                    <a:xfrm>
                      <a:off x="738632" y="5061591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3" name="80 - Έλλειψη"/>
                    <p:cNvSpPr/>
                    <p:nvPr/>
                  </p:nvSpPr>
                  <p:spPr>
                    <a:xfrm>
                      <a:off x="701961" y="5018253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4" name="81 - Έλλειψη"/>
                    <p:cNvSpPr/>
                    <p:nvPr/>
                  </p:nvSpPr>
                  <p:spPr>
                    <a:xfrm>
                      <a:off x="705296" y="4974914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5" name="82 - Έλλειψη"/>
                    <p:cNvSpPr/>
                    <p:nvPr/>
                  </p:nvSpPr>
                  <p:spPr>
                    <a:xfrm>
                      <a:off x="714573" y="491928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6" name="84 - Έλλειψη"/>
                    <p:cNvSpPr/>
                    <p:nvPr/>
                  </p:nvSpPr>
                  <p:spPr>
                    <a:xfrm>
                      <a:off x="756699" y="4860900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3"/>
                    </a:lnRef>
                    <a:fillRef idx="3">
                      <a:schemeClr val="accent3"/>
                    </a:fillRef>
                    <a:effectRef idx="3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7" name="85 - Έλλειψη"/>
                    <p:cNvSpPr/>
                    <p:nvPr/>
                  </p:nvSpPr>
                  <p:spPr>
                    <a:xfrm>
                      <a:off x="881889" y="4864905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8" name="86 - Έλλειψη"/>
                    <p:cNvSpPr/>
                    <p:nvPr/>
                  </p:nvSpPr>
                  <p:spPr>
                    <a:xfrm>
                      <a:off x="825194" y="4821567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  <p:sp>
                  <p:nvSpPr>
                    <p:cNvPr id="89" name="87 - Έλλειψη"/>
                    <p:cNvSpPr/>
                    <p:nvPr/>
                  </p:nvSpPr>
                  <p:spPr>
                    <a:xfrm>
                      <a:off x="768500" y="4778228"/>
                      <a:ext cx="100013" cy="78012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 dirty="0"/>
                    </a:p>
                  </p:txBody>
                </p:sp>
              </p:grpSp>
              <p:grpSp>
                <p:nvGrpSpPr>
                  <p:cNvPr id="18" name="Group 1293"/>
                  <p:cNvGrpSpPr>
                    <a:grpSpLocks/>
                  </p:cNvGrpSpPr>
                  <p:nvPr/>
                </p:nvGrpSpPr>
                <p:grpSpPr bwMode="auto">
                  <a:xfrm rot="20855256">
                    <a:off x="6790742" y="6036669"/>
                    <a:ext cx="84433" cy="244919"/>
                    <a:chOff x="7775476" y="3516255"/>
                    <a:chExt cx="92887" cy="298667"/>
                  </a:xfrm>
                </p:grpSpPr>
                <p:sp>
                  <p:nvSpPr>
                    <p:cNvPr id="19" name="222 - Έλλειψη"/>
                    <p:cNvSpPr>
                      <a:spLocks noChangeAspect="1"/>
                    </p:cNvSpPr>
                    <p:nvPr/>
                  </p:nvSpPr>
                  <p:spPr bwMode="auto">
                    <a:xfrm rot="997190">
                      <a:off x="7775476" y="3706914"/>
                      <a:ext cx="73554" cy="108008"/>
                    </a:xfrm>
                    <a:prstGeom prst="ellipse">
                      <a:avLst/>
                    </a:prstGeom>
                    <a:solidFill>
                      <a:srgbClr val="111111"/>
                    </a:solidFill>
                  </p:spPr>
                  <p:style>
                    <a:lnRef idx="0">
                      <a:schemeClr val="accent6"/>
                    </a:lnRef>
                    <a:fillRef idx="3">
                      <a:schemeClr val="accent6"/>
                    </a:fillRef>
                    <a:effectRef idx="3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el-GR"/>
                    </a:p>
                  </p:txBody>
                </p:sp>
                <p:cxnSp>
                  <p:nvCxnSpPr>
                    <p:cNvPr id="20" name="221 - Ευθεία γραμμή σύνδεσης"/>
                    <p:cNvCxnSpPr/>
                    <p:nvPr/>
                  </p:nvCxnSpPr>
                  <p:spPr bwMode="auto">
                    <a:xfrm rot="1521522" flipH="1">
                      <a:off x="7861714" y="3516255"/>
                      <a:ext cx="6649" cy="203268"/>
                    </a:xfrm>
                    <a:prstGeom prst="line">
                      <a:avLst/>
                    </a:prstGeom>
                    <a:solidFill>
                      <a:srgbClr val="00CCFF"/>
                    </a:solidFill>
                    <a:ln w="19050">
                      <a:solidFill>
                        <a:srgbClr val="111111"/>
                      </a:solidFill>
                    </a:ln>
                  </p:spPr>
                  <p:style>
                    <a:lnRef idx="1">
                      <a:schemeClr val="accent6"/>
                    </a:lnRef>
                    <a:fillRef idx="0">
                      <a:schemeClr val="accent6"/>
                    </a:fillRef>
                    <a:effectRef idx="0">
                      <a:schemeClr val="accent6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6" name="Oval 15"/>
                <p:cNvSpPr/>
                <p:nvPr/>
              </p:nvSpPr>
              <p:spPr>
                <a:xfrm>
                  <a:off x="1874419" y="3646776"/>
                  <a:ext cx="76200" cy="381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</p:grpSp>
      </p:grpSp>
      <p:cxnSp>
        <p:nvCxnSpPr>
          <p:cNvPr id="486" name="Straight Arrow Connector 485"/>
          <p:cNvCxnSpPr/>
          <p:nvPr/>
        </p:nvCxnSpPr>
        <p:spPr>
          <a:xfrm flipH="1">
            <a:off x="1382469" y="4868724"/>
            <a:ext cx="774548" cy="1183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TextBox 487"/>
          <p:cNvSpPr txBox="1"/>
          <p:nvPr/>
        </p:nvSpPr>
        <p:spPr>
          <a:xfrm>
            <a:off x="2903231" y="6310338"/>
            <a:ext cx="5534533" cy="36933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 Softer Linker is slightly more dissipative</a:t>
            </a:r>
            <a:endParaRPr lang="en-US" b="1" dirty="0"/>
          </a:p>
        </p:txBody>
      </p:sp>
      <p:graphicFrame>
        <p:nvGraphicFramePr>
          <p:cNvPr id="490" name="Object 4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987108"/>
              </p:ext>
            </p:extLst>
          </p:nvPr>
        </p:nvGraphicFramePr>
        <p:xfrm>
          <a:off x="2788884" y="1229899"/>
          <a:ext cx="5739780" cy="43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8884" y="1229899"/>
                        <a:ext cx="5739780" cy="439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" name="TextBox 490"/>
          <p:cNvSpPr txBox="1"/>
          <p:nvPr/>
        </p:nvSpPr>
        <p:spPr>
          <a:xfrm>
            <a:off x="4608531" y="1386402"/>
            <a:ext cx="307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400" dirty="0" smtClean="0">
                <a:latin typeface="Arial" pitchFamily="34" charset="0"/>
                <a:cs typeface="Arial" pitchFamily="34" charset="0"/>
              </a:rPr>
              <a:t>Surface Linker</a:t>
            </a:r>
          </a:p>
        </p:txBody>
      </p:sp>
      <p:sp>
        <p:nvSpPr>
          <p:cNvPr id="492" name="TextBox 491"/>
          <p:cNvSpPr txBox="1"/>
          <p:nvPr/>
        </p:nvSpPr>
        <p:spPr>
          <a:xfrm>
            <a:off x="3871355" y="4379382"/>
            <a:ext cx="4982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“Suspended”/Soft</a:t>
            </a:r>
            <a:r>
              <a:rPr lang="en-US" dirty="0" smtClean="0"/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(</a:t>
            </a:r>
            <a:r>
              <a:rPr lang="en-US" sz="1600" dirty="0" err="1" smtClean="0">
                <a:solidFill>
                  <a:srgbClr val="FF0000"/>
                </a:solidFill>
              </a:rPr>
              <a:t>NAv</a:t>
            </a:r>
            <a:r>
              <a:rPr lang="en-US" sz="1600" dirty="0" smtClean="0">
                <a:solidFill>
                  <a:srgbClr val="FF0000"/>
                </a:solidFill>
              </a:rPr>
              <a:t> on biotinylated BSA on gold)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93" name="TextBox 492"/>
          <p:cNvSpPr txBox="1"/>
          <p:nvPr/>
        </p:nvSpPr>
        <p:spPr>
          <a:xfrm>
            <a:off x="3917226" y="3998519"/>
            <a:ext cx="4258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“Tight”/Rigid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(</a:t>
            </a:r>
            <a:r>
              <a:rPr lang="en-US" sz="1600" dirty="0" err="1" smtClean="0">
                <a:solidFill>
                  <a:srgbClr val="0000FF"/>
                </a:solidFill>
              </a:rPr>
              <a:t>NAv</a:t>
            </a:r>
            <a:r>
              <a:rPr lang="en-US" sz="1600" dirty="0" smtClean="0">
                <a:solidFill>
                  <a:srgbClr val="0000FF"/>
                </a:solidFill>
              </a:rPr>
              <a:t> on gold)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94" name="TextBox 493"/>
          <p:cNvSpPr txBox="1"/>
          <p:nvPr/>
        </p:nvSpPr>
        <p:spPr>
          <a:xfrm>
            <a:off x="3529138" y="60538"/>
            <a:ext cx="551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Acoustic characterization of </a:t>
            </a:r>
          </a:p>
          <a:p>
            <a:pPr marL="514350" indent="-514350" algn="ctr"/>
            <a:r>
              <a:rPr lang="en-US" sz="2800" dirty="0">
                <a:latin typeface="Arial" pitchFamily="34" charset="0"/>
                <a:cs typeface="Arial" pitchFamily="34" charset="0"/>
              </a:rPr>
              <a:t>d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issipative particles</a:t>
            </a:r>
          </a:p>
        </p:txBody>
      </p:sp>
      <p:sp>
        <p:nvSpPr>
          <p:cNvPr id="495" name="Rectangle 494"/>
          <p:cNvSpPr/>
          <p:nvPr/>
        </p:nvSpPr>
        <p:spPr>
          <a:xfrm>
            <a:off x="1702860" y="4499320"/>
            <a:ext cx="1271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bBSA</a:t>
            </a:r>
            <a:r>
              <a:rPr lang="en-US" dirty="0" smtClean="0"/>
              <a:t> + </a:t>
            </a:r>
            <a:r>
              <a:rPr lang="en-US" dirty="0" err="1" smtClean="0"/>
              <a:t>NAv</a:t>
            </a:r>
            <a:endParaRPr lang="en-US" dirty="0"/>
          </a:p>
        </p:txBody>
      </p:sp>
      <p:sp>
        <p:nvSpPr>
          <p:cNvPr id="497" name="Rectangle 496"/>
          <p:cNvSpPr/>
          <p:nvPr/>
        </p:nvSpPr>
        <p:spPr>
          <a:xfrm>
            <a:off x="6660136" y="5285379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POPC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3.9 nm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/>
          </a:p>
        </p:txBody>
      </p:sp>
      <p:pic>
        <p:nvPicPr>
          <p:cNvPr id="498" name="Picture 4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54" y="5390614"/>
            <a:ext cx="3278573" cy="612000"/>
          </a:xfrm>
          <a:prstGeom prst="rect">
            <a:avLst/>
          </a:prstGeom>
        </p:spPr>
      </p:pic>
      <p:sp>
        <p:nvSpPr>
          <p:cNvPr id="499" name="Rectangle 498"/>
          <p:cNvSpPr/>
          <p:nvPr/>
        </p:nvSpPr>
        <p:spPr>
          <a:xfrm>
            <a:off x="6621998" y="5756366"/>
            <a:ext cx="2000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POPC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=  -2 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sym typeface="Symbol" panose="05050102010706020507" pitchFamily="18" charset="2"/>
              </a:rPr>
              <a:t>C</a:t>
            </a:r>
            <a:r>
              <a:rPr lang="en-US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dirty="0"/>
          </a:p>
        </p:txBody>
      </p:sp>
      <p:sp>
        <p:nvSpPr>
          <p:cNvPr id="500" name="TextBox 499"/>
          <p:cNvSpPr txBox="1"/>
          <p:nvPr/>
        </p:nvSpPr>
        <p:spPr>
          <a:xfrm>
            <a:off x="204944" y="83369"/>
            <a:ext cx="1951175" cy="83099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rgbClr val="FF0000"/>
                </a:solidFill>
              </a:rPr>
              <a:t>Objective 1: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(M12-M24</a:t>
            </a:r>
            <a:r>
              <a:rPr lang="en-US" sz="2000" b="1" i="1" dirty="0" smtClean="0">
                <a:solidFill>
                  <a:srgbClr val="FF0000"/>
                </a:solidFill>
              </a:rPr>
              <a:t>)</a:t>
            </a:r>
            <a:endParaRPr lang="el-GR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1123</Words>
  <Application>Microsoft Office PowerPoint</Application>
  <PresentationFormat>On-screen Show (4:3)</PresentationFormat>
  <Paragraphs>314</Paragraphs>
  <Slides>22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Apple Chancery</vt:lpstr>
      <vt:lpstr>Arial</vt:lpstr>
      <vt:lpstr>Calibri</vt:lpstr>
      <vt:lpstr>Symbol</vt:lpstr>
      <vt:lpstr>Times New Roman</vt:lpstr>
      <vt:lpstr>Wingdings</vt:lpstr>
      <vt:lpstr>Θέμα του Office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Διαφάνεια 1</dc:title>
  <dc:creator>George Papadakis</dc:creator>
  <cp:lastModifiedBy>pablo1</cp:lastModifiedBy>
  <cp:revision>144</cp:revision>
  <cp:lastPrinted>2018-06-18T11:13:08Z</cp:lastPrinted>
  <dcterms:created xsi:type="dcterms:W3CDTF">2017-06-16T11:51:45Z</dcterms:created>
  <dcterms:modified xsi:type="dcterms:W3CDTF">2019-06-28T06:06:59Z</dcterms:modified>
</cp:coreProperties>
</file>